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Sans Serif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Microsoft Sans Serif"/>
      </a:defRPr>
    </a:lvl1pPr>
    <a:lvl2pPr indent="228600" defTabSz="457200" latinLnBrk="0">
      <a:defRPr sz="1200">
        <a:latin typeface="+mn-lt"/>
        <a:ea typeface="+mn-ea"/>
        <a:cs typeface="+mn-cs"/>
        <a:sym typeface="Microsoft Sans Serif"/>
      </a:defRPr>
    </a:lvl2pPr>
    <a:lvl3pPr indent="457200" defTabSz="457200" latinLnBrk="0">
      <a:defRPr sz="1200">
        <a:latin typeface="+mn-lt"/>
        <a:ea typeface="+mn-ea"/>
        <a:cs typeface="+mn-cs"/>
        <a:sym typeface="Microsoft Sans Serif"/>
      </a:defRPr>
    </a:lvl3pPr>
    <a:lvl4pPr indent="685800" defTabSz="457200" latinLnBrk="0">
      <a:defRPr sz="1200">
        <a:latin typeface="+mn-lt"/>
        <a:ea typeface="+mn-ea"/>
        <a:cs typeface="+mn-cs"/>
        <a:sym typeface="Microsoft Sans Serif"/>
      </a:defRPr>
    </a:lvl4pPr>
    <a:lvl5pPr indent="914400" defTabSz="457200" latinLnBrk="0">
      <a:defRPr sz="1200">
        <a:latin typeface="+mn-lt"/>
        <a:ea typeface="+mn-ea"/>
        <a:cs typeface="+mn-cs"/>
        <a:sym typeface="Microsoft Sans Serif"/>
      </a:defRPr>
    </a:lvl5pPr>
    <a:lvl6pPr indent="1143000" defTabSz="457200" latinLnBrk="0">
      <a:defRPr sz="1200">
        <a:latin typeface="+mn-lt"/>
        <a:ea typeface="+mn-ea"/>
        <a:cs typeface="+mn-cs"/>
        <a:sym typeface="Microsoft Sans Serif"/>
      </a:defRPr>
    </a:lvl6pPr>
    <a:lvl7pPr indent="1371600" defTabSz="457200" latinLnBrk="0">
      <a:defRPr sz="1200">
        <a:latin typeface="+mn-lt"/>
        <a:ea typeface="+mn-ea"/>
        <a:cs typeface="+mn-cs"/>
        <a:sym typeface="Microsoft Sans Serif"/>
      </a:defRPr>
    </a:lvl7pPr>
    <a:lvl8pPr indent="1600200" defTabSz="457200" latinLnBrk="0">
      <a:defRPr sz="1200">
        <a:latin typeface="+mn-lt"/>
        <a:ea typeface="+mn-ea"/>
        <a:cs typeface="+mn-cs"/>
        <a:sym typeface="Microsoft Sans Serif"/>
      </a:defRPr>
    </a:lvl8pPr>
    <a:lvl9pPr indent="1828800" defTabSz="457200" latinLnBrk="0">
      <a:defRPr sz="1200">
        <a:latin typeface="+mn-lt"/>
        <a:ea typeface="+mn-ea"/>
        <a:cs typeface="+mn-cs"/>
        <a:sym typeface="Microsoft Sans Serif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Microsoft Sans Serif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Microsoft Sans Serif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3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5400"/>
            </a:pPr>
            <a:r>
              <a:t>R Workshop</a:t>
            </a:r>
            <a:br/>
            <a:r>
              <a:t>Session 1: Introduction to R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 anchor="ctr"/>
          <a:lstStyle/>
          <a:p>
            <a:pPr/>
            <a:r>
              <a:t>08/28/2022</a:t>
            </a:r>
          </a:p>
        </p:txBody>
      </p:sp>
      <p:sp>
        <p:nvSpPr>
          <p:cNvPr id="96" name="Straight Connector 3"/>
          <p:cNvSpPr/>
          <p:nvPr/>
        </p:nvSpPr>
        <p:spPr>
          <a:xfrm>
            <a:off x="838200" y="3878715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Comments</a:t>
            </a:r>
          </a:p>
        </p:txBody>
      </p:sp>
      <p:sp>
        <p:nvSpPr>
          <p:cNvPr id="175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Comments are used to explain the code.</a:t>
            </a:r>
          </a:p>
          <a:p>
            <a:pPr/>
            <a:r>
              <a:t>They are ignored when the program is running.</a:t>
            </a:r>
          </a:p>
          <a:p>
            <a:pPr/>
            <a:r>
              <a:t>A comment can be created using # in R.</a:t>
            </a:r>
          </a:p>
        </p:txBody>
      </p:sp>
      <p:sp>
        <p:nvSpPr>
          <p:cNvPr id="176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679" y="3652170"/>
            <a:ext cx="10515601" cy="2339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180" name="Content Placeholder 2"/>
          <p:cNvSpPr txBox="1"/>
          <p:nvPr>
            <p:ph type="body" idx="1"/>
          </p:nvPr>
        </p:nvSpPr>
        <p:spPr>
          <a:xfrm>
            <a:off x="838200" y="1911589"/>
            <a:ext cx="10515600" cy="4351339"/>
          </a:xfrm>
          <a:prstGeom prst="rect">
            <a:avLst/>
          </a:prstGeom>
        </p:spPr>
        <p:txBody>
          <a:bodyPr/>
          <a:lstStyle/>
          <a:p>
            <a:pPr/>
            <a:r>
              <a:t>Variables allow us to store and manipulate data.</a:t>
            </a:r>
          </a:p>
          <a:p>
            <a:pPr/>
            <a:r>
              <a:t>Variables have a name and a value.</a:t>
            </a:r>
          </a:p>
        </p:txBody>
      </p:sp>
      <p:sp>
        <p:nvSpPr>
          <p:cNvPr id="181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0" name="Group 25"/>
          <p:cNvGrpSpPr/>
          <p:nvPr/>
        </p:nvGrpSpPr>
        <p:grpSpPr>
          <a:xfrm>
            <a:off x="1139874" y="3255936"/>
            <a:ext cx="4769730" cy="1566932"/>
            <a:chOff x="0" y="0"/>
            <a:chExt cx="4769729" cy="1566931"/>
          </a:xfrm>
        </p:grpSpPr>
        <p:grpSp>
          <p:nvGrpSpPr>
            <p:cNvPr id="187" name="Group 19"/>
            <p:cNvGrpSpPr/>
            <p:nvPr/>
          </p:nvGrpSpPr>
          <p:grpSpPr>
            <a:xfrm>
              <a:off x="0" y="0"/>
              <a:ext cx="4769730" cy="812579"/>
              <a:chOff x="0" y="0"/>
              <a:chExt cx="4769729" cy="812579"/>
            </a:xfrm>
          </p:grpSpPr>
          <p:sp>
            <p:nvSpPr>
              <p:cNvPr id="182" name="Oval 18"/>
              <p:cNvSpPr/>
              <p:nvPr/>
            </p:nvSpPr>
            <p:spPr>
              <a:xfrm>
                <a:off x="1970649" y="413385"/>
                <a:ext cx="398585" cy="399195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grpSp>
            <p:nvGrpSpPr>
              <p:cNvPr id="186" name="Group 17"/>
              <p:cNvGrpSpPr/>
              <p:nvPr/>
            </p:nvGrpSpPr>
            <p:grpSpPr>
              <a:xfrm>
                <a:off x="0" y="0"/>
                <a:ext cx="4769730" cy="808651"/>
                <a:chOff x="0" y="0"/>
                <a:chExt cx="4769729" cy="808650"/>
              </a:xfrm>
            </p:grpSpPr>
            <p:sp>
              <p:nvSpPr>
                <p:cNvPr id="183" name="TextBox 5"/>
                <p:cNvSpPr txBox="1"/>
                <p:nvPr/>
              </p:nvSpPr>
              <p:spPr>
                <a:xfrm>
                  <a:off x="0" y="374310"/>
                  <a:ext cx="4769730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>
                    <a:defRPr sz="2400"/>
                  </a:lvl1pPr>
                </a:lstStyle>
                <a:p>
                  <a:pPr/>
                  <a:r>
                    <a:t>test_message &lt;- “Hello, World!” </a:t>
                  </a:r>
                </a:p>
              </p:txBody>
            </p:sp>
            <p:sp>
              <p:nvSpPr>
                <p:cNvPr id="184" name="TextBox 15"/>
                <p:cNvSpPr txBox="1"/>
                <p:nvPr/>
              </p:nvSpPr>
              <p:spPr>
                <a:xfrm>
                  <a:off x="16804" y="0"/>
                  <a:ext cx="1930401" cy="38989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20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name</a:t>
                  </a:r>
                </a:p>
              </p:txBody>
            </p:sp>
            <p:sp>
              <p:nvSpPr>
                <p:cNvPr id="185" name="TextBox 16"/>
                <p:cNvSpPr txBox="1"/>
                <p:nvPr/>
              </p:nvSpPr>
              <p:spPr>
                <a:xfrm>
                  <a:off x="2416126" y="917"/>
                  <a:ext cx="1930401" cy="389890"/>
                </a:xfrm>
                <a:prstGeom prst="rect">
                  <a:avLst/>
                </a:prstGeom>
                <a:solidFill>
                  <a:schemeClr val="accent1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20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value</a:t>
                  </a:r>
                </a:p>
              </p:txBody>
            </p:sp>
          </p:grpSp>
        </p:grpSp>
        <p:sp>
          <p:nvSpPr>
            <p:cNvPr id="188" name="Straight Arrow Connector 21"/>
            <p:cNvSpPr/>
            <p:nvPr/>
          </p:nvSpPr>
          <p:spPr>
            <a:xfrm>
              <a:off x="2177755" y="852301"/>
              <a:ext cx="1" cy="334537"/>
            </a:xfrm>
            <a:prstGeom prst="line">
              <a:avLst/>
            </a:prstGeom>
            <a:noFill/>
            <a:ln w="57150" cap="flat">
              <a:solidFill>
                <a:schemeClr val="accent5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9" name="TextBox 22"/>
            <p:cNvSpPr txBox="1"/>
            <p:nvPr/>
          </p:nvSpPr>
          <p:spPr>
            <a:xfrm>
              <a:off x="1075789" y="1189741"/>
              <a:ext cx="2336801" cy="377191"/>
            </a:xfrm>
            <a:prstGeom prst="rect">
              <a:avLst/>
            </a:prstGeom>
            <a:solidFill>
              <a:schemeClr val="accent1"/>
            </a:soli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assignment operator</a:t>
              </a:r>
            </a:p>
          </p:txBody>
        </p:sp>
      </p:grpSp>
      <p:grpSp>
        <p:nvGrpSpPr>
          <p:cNvPr id="214" name="Diagram 30"/>
          <p:cNvGrpSpPr/>
          <p:nvPr/>
        </p:nvGrpSpPr>
        <p:grpSpPr>
          <a:xfrm>
            <a:off x="7213018" y="1930194"/>
            <a:ext cx="4856471" cy="4687175"/>
            <a:chOff x="0" y="0"/>
            <a:chExt cx="4856469" cy="4687173"/>
          </a:xfrm>
        </p:grpSpPr>
        <p:grpSp>
          <p:nvGrpSpPr>
            <p:cNvPr id="193" name="Group"/>
            <p:cNvGrpSpPr/>
            <p:nvPr/>
          </p:nvGrpSpPr>
          <p:grpSpPr>
            <a:xfrm>
              <a:off x="1729512" y="1818516"/>
              <a:ext cx="1397447" cy="1397447"/>
              <a:chOff x="0" y="0"/>
              <a:chExt cx="1397445" cy="1397445"/>
            </a:xfrm>
          </p:grpSpPr>
          <p:sp>
            <p:nvSpPr>
              <p:cNvPr id="191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2" name="type of data"/>
              <p:cNvSpPr txBox="1"/>
              <p:nvPr/>
            </p:nvSpPr>
            <p:spPr>
              <a:xfrm>
                <a:off x="204651" y="433927"/>
                <a:ext cx="988144" cy="52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type of data</a:t>
                </a:r>
              </a:p>
            </p:txBody>
          </p:sp>
        </p:grpSp>
        <p:sp>
          <p:nvSpPr>
            <p:cNvPr id="194" name="Line"/>
            <p:cNvSpPr/>
            <p:nvPr/>
          </p:nvSpPr>
          <p:spPr>
            <a:xfrm flipV="1">
              <a:off x="2427600" y="1398081"/>
              <a:ext cx="1" cy="421070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97" name="Group"/>
            <p:cNvGrpSpPr/>
            <p:nvPr/>
          </p:nvGrpSpPr>
          <p:grpSpPr>
            <a:xfrm>
              <a:off x="1729512" y="0"/>
              <a:ext cx="1397447" cy="1397446"/>
              <a:chOff x="0" y="0"/>
              <a:chExt cx="1397445" cy="1397445"/>
            </a:xfrm>
          </p:grpSpPr>
          <p:sp>
            <p:nvSpPr>
              <p:cNvPr id="195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96" name="numeric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numeric</a:t>
                </a:r>
              </a:p>
            </p:txBody>
          </p:sp>
        </p:grpSp>
        <p:sp>
          <p:nvSpPr>
            <p:cNvPr id="198" name="Line"/>
            <p:cNvSpPr/>
            <p:nvPr/>
          </p:nvSpPr>
          <p:spPr>
            <a:xfrm flipV="1">
              <a:off x="3092563" y="2171235"/>
              <a:ext cx="400463" cy="130118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3459023" y="1256563"/>
              <a:ext cx="1397447" cy="1397447"/>
              <a:chOff x="0" y="0"/>
              <a:chExt cx="1397445" cy="1397445"/>
            </a:xfrm>
          </p:grpSpPr>
          <p:sp>
            <p:nvSpPr>
              <p:cNvPr id="199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0" name="complex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complex</a:t>
                </a:r>
              </a:p>
            </p:txBody>
          </p:sp>
        </p:grpSp>
        <p:sp>
          <p:nvSpPr>
            <p:cNvPr id="202" name="Line"/>
            <p:cNvSpPr/>
            <p:nvPr/>
          </p:nvSpPr>
          <p:spPr>
            <a:xfrm>
              <a:off x="2839447" y="3082780"/>
              <a:ext cx="247500" cy="340654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05" name="Group"/>
            <p:cNvGrpSpPr/>
            <p:nvPr/>
          </p:nvGrpSpPr>
          <p:grpSpPr>
            <a:xfrm>
              <a:off x="2798408" y="3289727"/>
              <a:ext cx="1397447" cy="1397447"/>
              <a:chOff x="0" y="0"/>
              <a:chExt cx="1397445" cy="1397445"/>
            </a:xfrm>
          </p:grpSpPr>
          <p:sp>
            <p:nvSpPr>
              <p:cNvPr id="203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4" name="logical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logical</a:t>
                </a:r>
              </a:p>
            </p:txBody>
          </p:sp>
        </p:grpSp>
        <p:sp>
          <p:nvSpPr>
            <p:cNvPr id="206" name="Line"/>
            <p:cNvSpPr/>
            <p:nvPr/>
          </p:nvSpPr>
          <p:spPr>
            <a:xfrm flipH="1">
              <a:off x="1770550" y="3083526"/>
              <a:ext cx="247500" cy="340654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09" name="Group"/>
            <p:cNvGrpSpPr/>
            <p:nvPr/>
          </p:nvGrpSpPr>
          <p:grpSpPr>
            <a:xfrm>
              <a:off x="660614" y="3289727"/>
              <a:ext cx="1397447" cy="1397447"/>
              <a:chOff x="0" y="0"/>
              <a:chExt cx="1397445" cy="1397445"/>
            </a:xfrm>
          </p:grpSpPr>
          <p:sp>
            <p:nvSpPr>
              <p:cNvPr id="207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08" name="character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character</a:t>
                </a:r>
              </a:p>
            </p:txBody>
          </p:sp>
        </p:grpSp>
        <p:sp>
          <p:nvSpPr>
            <p:cNvPr id="210" name="Line"/>
            <p:cNvSpPr/>
            <p:nvPr/>
          </p:nvSpPr>
          <p:spPr>
            <a:xfrm flipH="1" flipV="1">
              <a:off x="1363051" y="2172443"/>
              <a:ext cx="400462" cy="130118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13" name="Group"/>
            <p:cNvGrpSpPr/>
            <p:nvPr/>
          </p:nvGrpSpPr>
          <p:grpSpPr>
            <a:xfrm>
              <a:off x="0" y="1256563"/>
              <a:ext cx="1397446" cy="1397447"/>
              <a:chOff x="0" y="0"/>
              <a:chExt cx="1397445" cy="1397445"/>
            </a:xfrm>
          </p:grpSpPr>
          <p:sp>
            <p:nvSpPr>
              <p:cNvPr id="211" name="Circle"/>
              <p:cNvSpPr/>
              <p:nvPr/>
            </p:nvSpPr>
            <p:spPr>
              <a:xfrm>
                <a:off x="0" y="0"/>
                <a:ext cx="1397446" cy="1397446"/>
              </a:xfrm>
              <a:prstGeom prst="ellipse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2" name="integer"/>
              <p:cNvSpPr txBox="1"/>
              <p:nvPr/>
            </p:nvSpPr>
            <p:spPr>
              <a:xfrm>
                <a:off x="204651" y="553942"/>
                <a:ext cx="988144" cy="289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429" tIns="11429" rIns="11429" bIns="11429" numCol="1" anchor="ctr">
                <a:spAutoFit/>
              </a:bodyPr>
              <a:lstStyle>
                <a:lvl1pPr algn="ctr" defTabSz="8001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integer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grpSp>
        <p:nvGrpSpPr>
          <p:cNvPr id="247" name="Content Placeholder 5"/>
          <p:cNvGrpSpPr/>
          <p:nvPr/>
        </p:nvGrpSpPr>
        <p:grpSpPr>
          <a:xfrm>
            <a:off x="838200" y="1918252"/>
            <a:ext cx="10515601" cy="4082518"/>
            <a:chOff x="0" y="0"/>
            <a:chExt cx="10515600" cy="4082517"/>
          </a:xfrm>
        </p:grpSpPr>
        <p:sp>
          <p:nvSpPr>
            <p:cNvPr id="217" name="Line"/>
            <p:cNvSpPr/>
            <p:nvPr/>
          </p:nvSpPr>
          <p:spPr>
            <a:xfrm>
              <a:off x="0" y="3825977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" name="Line"/>
            <p:cNvSpPr/>
            <p:nvPr/>
          </p:nvSpPr>
          <p:spPr>
            <a:xfrm>
              <a:off x="0" y="2953301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" name="Line"/>
            <p:cNvSpPr/>
            <p:nvPr/>
          </p:nvSpPr>
          <p:spPr>
            <a:xfrm>
              <a:off x="0" y="2080628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" name="Line"/>
            <p:cNvSpPr/>
            <p:nvPr/>
          </p:nvSpPr>
          <p:spPr>
            <a:xfrm>
              <a:off x="0" y="1207954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" name="Line"/>
            <p:cNvSpPr/>
            <p:nvPr/>
          </p:nvSpPr>
          <p:spPr>
            <a:xfrm>
              <a:off x="0" y="335280"/>
              <a:ext cx="10515601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" name="represents all real numbers with or without decimal values"/>
            <p:cNvSpPr txBox="1"/>
            <p:nvPr/>
          </p:nvSpPr>
          <p:spPr>
            <a:xfrm>
              <a:off x="2734055" y="0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pPr/>
              <a:r>
                <a:t>represents all real numbers with or without decimal values</a:t>
              </a:r>
            </a:p>
          </p:txBody>
        </p:sp>
        <p:grpSp>
          <p:nvGrpSpPr>
            <p:cNvPr id="225" name="Group"/>
            <p:cNvGrpSpPr/>
            <p:nvPr/>
          </p:nvGrpSpPr>
          <p:grpSpPr>
            <a:xfrm>
              <a:off x="0" y="31577"/>
              <a:ext cx="2734057" cy="335281"/>
              <a:chOff x="0" y="0"/>
              <a:chExt cx="2734055" cy="335279"/>
            </a:xfrm>
          </p:grpSpPr>
          <p:sp>
            <p:nvSpPr>
              <p:cNvPr id="223" name="Shape"/>
              <p:cNvSpPr/>
              <p:nvPr/>
            </p:nvSpPr>
            <p:spPr>
              <a:xfrm>
                <a:off x="0" y="17608"/>
                <a:ext cx="2734057" cy="2860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4" name="numeric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numeric</a:t>
                </a:r>
              </a:p>
            </p:txBody>
          </p:sp>
        </p:grpSp>
        <p:sp>
          <p:nvSpPr>
            <p:cNvPr id="226" name="double: specifies real values with decimal points"/>
            <p:cNvSpPr txBox="1"/>
            <p:nvPr/>
          </p:nvSpPr>
          <p:spPr>
            <a:xfrm>
              <a:off x="0" y="398428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lvl="1" marL="114300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double: specifies real values with decimal points</a:t>
              </a:r>
            </a:p>
          </p:txBody>
        </p:sp>
        <p:sp>
          <p:nvSpPr>
            <p:cNvPr id="227" name="It shows the real integer numbers"/>
            <p:cNvSpPr txBox="1"/>
            <p:nvPr/>
          </p:nvSpPr>
          <p:spPr>
            <a:xfrm>
              <a:off x="2734055" y="872674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pPr/>
              <a:r>
                <a:t>It shows the real integer numbers</a:t>
              </a:r>
            </a:p>
          </p:txBody>
        </p:sp>
        <p:grpSp>
          <p:nvGrpSpPr>
            <p:cNvPr id="230" name="Group"/>
            <p:cNvGrpSpPr/>
            <p:nvPr/>
          </p:nvGrpSpPr>
          <p:grpSpPr>
            <a:xfrm>
              <a:off x="0" y="904251"/>
              <a:ext cx="2734057" cy="335280"/>
              <a:chOff x="0" y="0"/>
              <a:chExt cx="2734055" cy="335279"/>
            </a:xfrm>
          </p:grpSpPr>
          <p:sp>
            <p:nvSpPr>
              <p:cNvPr id="228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9" name="integer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integer</a:t>
                </a:r>
              </a:p>
            </p:txBody>
          </p:sp>
        </p:grpSp>
        <p:sp>
          <p:nvSpPr>
            <p:cNvPr id="231" name="2 , -2, 0, 1000, -122"/>
            <p:cNvSpPr txBox="1"/>
            <p:nvPr/>
          </p:nvSpPr>
          <p:spPr>
            <a:xfrm>
              <a:off x="0" y="1207954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lvl="1" marL="114300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2 , -2, 0, 1000, -122</a:t>
              </a:r>
            </a:p>
          </p:txBody>
        </p:sp>
        <p:sp>
          <p:nvSpPr>
            <p:cNvPr id="232" name="is used to specify purely imaginary values."/>
            <p:cNvSpPr txBox="1"/>
            <p:nvPr/>
          </p:nvSpPr>
          <p:spPr>
            <a:xfrm>
              <a:off x="2734055" y="1745348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pPr/>
              <a:r>
                <a:t>is used to specify purely imaginary values.</a:t>
              </a:r>
            </a:p>
          </p:txBody>
        </p:sp>
        <p:grpSp>
          <p:nvGrpSpPr>
            <p:cNvPr id="235" name="Group"/>
            <p:cNvGrpSpPr/>
            <p:nvPr/>
          </p:nvGrpSpPr>
          <p:grpSpPr>
            <a:xfrm>
              <a:off x="0" y="1776925"/>
              <a:ext cx="2734057" cy="335281"/>
              <a:chOff x="0" y="0"/>
              <a:chExt cx="2734055" cy="335279"/>
            </a:xfrm>
          </p:grpSpPr>
          <p:sp>
            <p:nvSpPr>
              <p:cNvPr id="233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4" name="complex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complex</a:t>
                </a:r>
              </a:p>
            </p:txBody>
          </p:sp>
        </p:grpSp>
        <p:sp>
          <p:nvSpPr>
            <p:cNvPr id="236" name="1 + i, 4 - 6i"/>
            <p:cNvSpPr txBox="1"/>
            <p:nvPr/>
          </p:nvSpPr>
          <p:spPr>
            <a:xfrm>
              <a:off x="0" y="2080628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lvl="1" marL="114300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1 + i, 4 - 6i</a:t>
              </a:r>
            </a:p>
          </p:txBody>
        </p:sp>
        <p:sp>
          <p:nvSpPr>
            <p:cNvPr id="237" name="is used to specify character or string values in a variable."/>
            <p:cNvSpPr txBox="1"/>
            <p:nvPr/>
          </p:nvSpPr>
          <p:spPr>
            <a:xfrm>
              <a:off x="2734055" y="2618021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pPr/>
              <a:r>
                <a:t>is used to specify character or string values in a variable. </a:t>
              </a:r>
            </a:p>
          </p:txBody>
        </p:sp>
        <p:grpSp>
          <p:nvGrpSpPr>
            <p:cNvPr id="240" name="Group"/>
            <p:cNvGrpSpPr/>
            <p:nvPr/>
          </p:nvGrpSpPr>
          <p:grpSpPr>
            <a:xfrm>
              <a:off x="0" y="2649598"/>
              <a:ext cx="2734057" cy="335281"/>
              <a:chOff x="0" y="0"/>
              <a:chExt cx="2734055" cy="335279"/>
            </a:xfrm>
          </p:grpSpPr>
          <p:sp>
            <p:nvSpPr>
              <p:cNvPr id="238" name="Shape"/>
              <p:cNvSpPr/>
              <p:nvPr/>
            </p:nvSpPr>
            <p:spPr>
              <a:xfrm>
                <a:off x="0" y="17609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39" name="character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character</a:t>
                </a:r>
              </a:p>
            </p:txBody>
          </p:sp>
        </p:grpSp>
        <p:sp>
          <p:nvSpPr>
            <p:cNvPr id="241" name="A string is a set of characters."/>
            <p:cNvSpPr txBox="1"/>
            <p:nvPr/>
          </p:nvSpPr>
          <p:spPr>
            <a:xfrm>
              <a:off x="0" y="2953301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lvl="1" marL="114300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A string is a set of characters.</a:t>
              </a:r>
            </a:p>
          </p:txBody>
        </p:sp>
        <p:sp>
          <p:nvSpPr>
            <p:cNvPr id="242" name="binary values"/>
            <p:cNvSpPr txBox="1"/>
            <p:nvPr/>
          </p:nvSpPr>
          <p:spPr>
            <a:xfrm>
              <a:off x="2734055" y="3490695"/>
              <a:ext cx="7781544" cy="335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90" tIns="34290" rIns="34290" bIns="34290" numCol="1" anchor="b">
              <a:spAutoFit/>
            </a:bodyPr>
            <a:lstStyle>
              <a:lvl1pPr defTabSz="800100">
                <a:lnSpc>
                  <a:spcPct val="150000"/>
                </a:lnSpc>
                <a:spcBef>
                  <a:spcPts val="700"/>
                </a:spcBef>
              </a:lvl1pPr>
            </a:lstStyle>
            <a:p>
              <a:pPr/>
              <a:r>
                <a:t>binary values</a:t>
              </a:r>
            </a:p>
          </p:txBody>
        </p:sp>
        <p:grpSp>
          <p:nvGrpSpPr>
            <p:cNvPr id="245" name="Group"/>
            <p:cNvGrpSpPr/>
            <p:nvPr/>
          </p:nvGrpSpPr>
          <p:grpSpPr>
            <a:xfrm>
              <a:off x="0" y="3522272"/>
              <a:ext cx="2734057" cy="335281"/>
              <a:chOff x="0" y="0"/>
              <a:chExt cx="2734055" cy="335279"/>
            </a:xfrm>
          </p:grpSpPr>
          <p:sp>
            <p:nvSpPr>
              <p:cNvPr id="243" name="Shape"/>
              <p:cNvSpPr/>
              <p:nvPr/>
            </p:nvSpPr>
            <p:spPr>
              <a:xfrm>
                <a:off x="0" y="17608"/>
                <a:ext cx="2734057" cy="286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7" y="0"/>
                    </a:moveTo>
                    <a:lnTo>
                      <a:pt x="21223" y="0"/>
                    </a:lnTo>
                    <a:cubicBezTo>
                      <a:pt x="21431" y="0"/>
                      <a:pt x="21600" y="1612"/>
                      <a:pt x="21600" y="3601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601"/>
                    </a:lnTo>
                    <a:cubicBezTo>
                      <a:pt x="0" y="1612"/>
                      <a:pt x="169" y="0"/>
                      <a:pt x="3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solidFill>
                  <a:schemeClr val="accent6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00100">
                  <a:lnSpc>
                    <a:spcPct val="15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4" name="logical"/>
              <p:cNvSpPr txBox="1"/>
              <p:nvPr/>
            </p:nvSpPr>
            <p:spPr>
              <a:xfrm>
                <a:off x="13967" y="0"/>
                <a:ext cx="2706122" cy="3352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90" tIns="34290" rIns="34290" bIns="34290" numCol="1" anchor="ctr">
                <a:spAutoFit/>
              </a:bodyPr>
              <a:lstStyle>
                <a:lvl1pPr algn="ctr" defTabSz="800100">
                  <a:lnSpc>
                    <a:spcPct val="15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logical</a:t>
                </a:r>
              </a:p>
            </p:txBody>
          </p:sp>
        </p:grpSp>
        <p:sp>
          <p:nvSpPr>
            <p:cNvPr id="246" name="True or False"/>
            <p:cNvSpPr txBox="1"/>
            <p:nvPr/>
          </p:nvSpPr>
          <p:spPr>
            <a:xfrm>
              <a:off x="0" y="3825977"/>
              <a:ext cx="10515600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669" tIns="26669" rIns="26669" bIns="26669" numCol="1" anchor="t">
              <a:spAutoFit/>
            </a:bodyPr>
            <a:lstStyle/>
            <a:p>
              <a:pPr lvl="1" marL="114300" indent="-114300" defTabSz="622300">
                <a:lnSpc>
                  <a:spcPct val="150000"/>
                </a:lnSpc>
                <a:spcBef>
                  <a:spcPts val="200"/>
                </a:spcBef>
                <a:buSzPct val="100000"/>
                <a:buFont typeface="Arial"/>
                <a:buChar char="•"/>
                <a:defRPr sz="1400"/>
              </a:pPr>
              <a:r>
                <a:t>True or False</a:t>
              </a:r>
            </a:p>
          </p:txBody>
        </p:sp>
      </p:grpSp>
      <p:sp>
        <p:nvSpPr>
          <p:cNvPr id="24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251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pPr/>
            <a:r>
              <a:t>Converting between data types in R is possible.</a:t>
            </a:r>
          </a:p>
        </p:txBody>
      </p:sp>
      <p:sp>
        <p:nvSpPr>
          <p:cNvPr id="25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68" name="Group 11"/>
          <p:cNvGrpSpPr/>
          <p:nvPr/>
        </p:nvGrpSpPr>
        <p:grpSpPr>
          <a:xfrm>
            <a:off x="881739" y="2677889"/>
            <a:ext cx="10472061" cy="751112"/>
            <a:chOff x="0" y="0"/>
            <a:chExt cx="10472060" cy="751111"/>
          </a:xfrm>
        </p:grpSpPr>
        <p:grpSp>
          <p:nvGrpSpPr>
            <p:cNvPr id="255" name="Rectangle: Rounded Corners 4"/>
            <p:cNvGrpSpPr/>
            <p:nvPr/>
          </p:nvGrpSpPr>
          <p:grpSpPr>
            <a:xfrm>
              <a:off x="-1" y="-1"/>
              <a:ext cx="2057401" cy="751113"/>
              <a:chOff x="0" y="0"/>
              <a:chExt cx="2057400" cy="751111"/>
            </a:xfrm>
          </p:grpSpPr>
          <p:sp>
            <p:nvSpPr>
              <p:cNvPr id="253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4" name="as.logical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as.logical()</a:t>
                </a:r>
              </a:p>
            </p:txBody>
          </p:sp>
        </p:grpSp>
        <p:grpSp>
          <p:nvGrpSpPr>
            <p:cNvPr id="258" name="Rectangle: Rounded Corners 5"/>
            <p:cNvGrpSpPr/>
            <p:nvPr/>
          </p:nvGrpSpPr>
          <p:grpSpPr>
            <a:xfrm>
              <a:off x="2103664" y="-1"/>
              <a:ext cx="2057401" cy="751113"/>
              <a:chOff x="0" y="0"/>
              <a:chExt cx="2057400" cy="751111"/>
            </a:xfrm>
          </p:grpSpPr>
          <p:sp>
            <p:nvSpPr>
              <p:cNvPr id="256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7" name="as.numeric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as.numeric()</a:t>
                </a:r>
              </a:p>
            </p:txBody>
          </p:sp>
        </p:grpSp>
        <p:grpSp>
          <p:nvGrpSpPr>
            <p:cNvPr id="261" name="Rectangle: Rounded Corners 6"/>
            <p:cNvGrpSpPr/>
            <p:nvPr/>
          </p:nvGrpSpPr>
          <p:grpSpPr>
            <a:xfrm>
              <a:off x="4207330" y="-1"/>
              <a:ext cx="2057401" cy="751113"/>
              <a:chOff x="0" y="0"/>
              <a:chExt cx="2057400" cy="751111"/>
            </a:xfrm>
          </p:grpSpPr>
          <p:sp>
            <p:nvSpPr>
              <p:cNvPr id="259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0" name="as.characte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as.character()</a:t>
                </a:r>
              </a:p>
            </p:txBody>
          </p:sp>
        </p:grpSp>
        <p:grpSp>
          <p:nvGrpSpPr>
            <p:cNvPr id="264" name="Rectangle: Rounded Corners 7"/>
            <p:cNvGrpSpPr/>
            <p:nvPr/>
          </p:nvGrpSpPr>
          <p:grpSpPr>
            <a:xfrm>
              <a:off x="6310995" y="-1"/>
              <a:ext cx="2057401" cy="751113"/>
              <a:chOff x="0" y="0"/>
              <a:chExt cx="2057400" cy="751111"/>
            </a:xfrm>
          </p:grpSpPr>
          <p:sp>
            <p:nvSpPr>
              <p:cNvPr id="262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3" name="as.intege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as.integer()</a:t>
                </a:r>
              </a:p>
            </p:txBody>
          </p:sp>
        </p:grpSp>
        <p:grpSp>
          <p:nvGrpSpPr>
            <p:cNvPr id="267" name="Rectangle: Rounded Corners 8"/>
            <p:cNvGrpSpPr/>
            <p:nvPr/>
          </p:nvGrpSpPr>
          <p:grpSpPr>
            <a:xfrm>
              <a:off x="8414660" y="-1"/>
              <a:ext cx="2057401" cy="751113"/>
              <a:chOff x="0" y="0"/>
              <a:chExt cx="2057400" cy="751111"/>
            </a:xfrm>
          </p:grpSpPr>
          <p:sp>
            <p:nvSpPr>
              <p:cNvPr id="265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6" name="as.complex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as.complex()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Missing data and NULL object</a:t>
            </a:r>
          </a:p>
        </p:txBody>
      </p:sp>
      <p:sp>
        <p:nvSpPr>
          <p:cNvPr id="271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 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NA</a:t>
            </a:r>
            <a:r>
              <a:t> symbol (not available) represents missing values. </a:t>
            </a:r>
          </a:p>
          <a:p>
            <a:pPr>
              <a:lnSpc>
                <a:spcPct val="150000"/>
              </a:lnSpc>
            </a:pPr>
            <a:r>
              <a:t>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NaN</a:t>
            </a:r>
            <a:r>
              <a:t> symbol (not a number) represents impossible values. (for example, dividing by zero)</a:t>
            </a:r>
          </a:p>
          <a:p>
            <a:pPr>
              <a:lnSpc>
                <a:spcPct val="150000"/>
              </a:lnSpc>
            </a:pPr>
            <a:r>
              <a:t>The </a:t>
            </a:r>
            <a:r>
              <a:rPr>
                <a:ln w="12700" cap="flat">
                  <a:solidFill>
                    <a:schemeClr val="accent4"/>
                  </a:solidFill>
                  <a:prstDash val="solid"/>
                  <a:round/>
                </a:ln>
                <a:gradFill flip="none" rotWithShape="1">
                  <a:gsLst>
                    <a:gs pos="0">
                      <a:schemeClr val="accent4"/>
                    </a:gs>
                    <a:gs pos="4000">
                      <a:srgbClr val="FFD966"/>
                    </a:gs>
                    <a:gs pos="87000">
                      <a:srgbClr val="FFF2CC"/>
                    </a:gs>
                  </a:gsLst>
                  <a:lin ang="5400000" scaled="0"/>
                </a:gradFill>
              </a:rPr>
              <a:t>NULL</a:t>
            </a:r>
            <a:r>
              <a:t> object in R is used to represent the undefined values.</a:t>
            </a:r>
          </a:p>
          <a:p>
            <a:pPr marL="0" indent="0">
              <a:lnSpc>
                <a:spcPct val="150000"/>
              </a:lnSpc>
              <a:buSzTx/>
              <a:buNone/>
            </a:pPr>
            <a:r>
              <a:t>(We will discuss them more.)</a:t>
            </a:r>
          </a:p>
        </p:txBody>
      </p:sp>
      <p:sp>
        <p:nvSpPr>
          <p:cNvPr id="27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Operators</a:t>
            </a:r>
          </a:p>
        </p:txBody>
      </p:sp>
      <p:sp>
        <p:nvSpPr>
          <p:cNvPr id="275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pPr/>
            <a:r>
              <a:t>An operator is a symbol that tells the computer to perform specific actions.</a:t>
            </a:r>
          </a:p>
        </p:txBody>
      </p:sp>
      <p:sp>
        <p:nvSpPr>
          <p:cNvPr id="276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7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1175" y="3477307"/>
            <a:ext cx="8629650" cy="303847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Box 6"/>
          <p:cNvSpPr txBox="1"/>
          <p:nvPr/>
        </p:nvSpPr>
        <p:spPr>
          <a:xfrm>
            <a:off x="1988820" y="6311898"/>
            <a:ext cx="600456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R for Beginners, Emmanuel Paradis, page 29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281" name="Content Placeholder 2"/>
          <p:cNvSpPr txBox="1"/>
          <p:nvPr>
            <p:ph type="body" idx="1"/>
          </p:nvPr>
        </p:nvSpPr>
        <p:spPr>
          <a:xfrm>
            <a:off x="838200" y="1825623"/>
            <a:ext cx="10515600" cy="466724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60000"/>
              </a:lnSpc>
              <a:defRPr sz="2000"/>
            </a:pPr>
            <a:r>
              <a:t>Functions are a piece of code that accomplish a specific task. </a:t>
            </a:r>
          </a:p>
          <a:p>
            <a:pPr>
              <a:lnSpc>
                <a:spcPct val="160000"/>
              </a:lnSpc>
              <a:defRPr sz="2000"/>
            </a:pPr>
          </a:p>
          <a:p>
            <a:pPr>
              <a:lnSpc>
                <a:spcPct val="160000"/>
              </a:lnSpc>
              <a:defRPr sz="2000"/>
            </a:pPr>
          </a:p>
          <a:p>
            <a:pPr>
              <a:lnSpc>
                <a:spcPct val="160000"/>
              </a:lnSpc>
              <a:defRPr sz="2000"/>
            </a:pPr>
            <a:r>
              <a:t>Some functions are in-built in R or they are provided by the packages.</a:t>
            </a:r>
          </a:p>
          <a:p>
            <a:pPr>
              <a:lnSpc>
                <a:spcPct val="160000"/>
              </a:lnSpc>
              <a:defRPr sz="2000"/>
            </a:pPr>
          </a:p>
          <a:p>
            <a:pPr>
              <a:lnSpc>
                <a:spcPct val="160000"/>
              </a:lnSpc>
              <a:defRPr sz="2000"/>
            </a:pPr>
          </a:p>
          <a:p>
            <a:pPr>
              <a:lnSpc>
                <a:spcPct val="160000"/>
              </a:lnSpc>
              <a:defRPr sz="2000"/>
            </a:pPr>
            <a:r>
              <a:t>Also, you can write your own function.</a:t>
            </a:r>
          </a:p>
        </p:txBody>
      </p:sp>
      <p:sp>
        <p:nvSpPr>
          <p:cNvPr id="28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290" name="Group 10"/>
          <p:cNvGrpSpPr/>
          <p:nvPr/>
        </p:nvGrpSpPr>
        <p:grpSpPr>
          <a:xfrm>
            <a:off x="1791924" y="2547256"/>
            <a:ext cx="8612773" cy="740230"/>
            <a:chOff x="0" y="0"/>
            <a:chExt cx="8612772" cy="740228"/>
          </a:xfrm>
        </p:grpSpPr>
        <p:grpSp>
          <p:nvGrpSpPr>
            <p:cNvPr id="285" name="Rectangle 4"/>
            <p:cNvGrpSpPr/>
            <p:nvPr/>
          </p:nvGrpSpPr>
          <p:grpSpPr>
            <a:xfrm>
              <a:off x="2935190" y="0"/>
              <a:ext cx="3418116" cy="740229"/>
              <a:chOff x="0" y="0"/>
              <a:chExt cx="3418114" cy="740228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-1" y="0"/>
                <a:ext cx="3418116" cy="74022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solidFill>
                  <a:srgbClr val="BA8C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4" name="function"/>
              <p:cNvSpPr txBox="1"/>
              <p:nvPr/>
            </p:nvSpPr>
            <p:spPr>
              <a:xfrm>
                <a:off x="52069" y="121194"/>
                <a:ext cx="3313976" cy="497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function</a:t>
                </a:r>
              </a:p>
            </p:txBody>
          </p:sp>
        </p:grpSp>
        <p:sp>
          <p:nvSpPr>
            <p:cNvPr id="286" name="Straight Arrow Connector 6"/>
            <p:cNvSpPr/>
            <p:nvPr/>
          </p:nvSpPr>
          <p:spPr>
            <a:xfrm>
              <a:off x="1698775" y="370113"/>
              <a:ext cx="1132115" cy="1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7" name="TextBox 7"/>
            <p:cNvSpPr txBox="1"/>
            <p:nvPr/>
          </p:nvSpPr>
          <p:spPr>
            <a:xfrm>
              <a:off x="0" y="139282"/>
              <a:ext cx="1544201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arguments</a:t>
              </a:r>
            </a:p>
          </p:txBody>
        </p:sp>
        <p:sp>
          <p:nvSpPr>
            <p:cNvPr id="288" name="Arrow: Right 8"/>
            <p:cNvSpPr/>
            <p:nvPr/>
          </p:nvSpPr>
          <p:spPr>
            <a:xfrm>
              <a:off x="6457607" y="139281"/>
              <a:ext cx="1153887" cy="4616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TextBox 9"/>
            <p:cNvSpPr txBox="1"/>
            <p:nvPr/>
          </p:nvSpPr>
          <p:spPr>
            <a:xfrm>
              <a:off x="7761515" y="139282"/>
              <a:ext cx="851258" cy="434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result</a:t>
              </a:r>
            </a:p>
          </p:txBody>
        </p:sp>
      </p:grpSp>
      <p:sp>
        <p:nvSpPr>
          <p:cNvPr id="291" name="TextBox 11"/>
          <p:cNvSpPr txBox="1"/>
          <p:nvPr/>
        </p:nvSpPr>
        <p:spPr>
          <a:xfrm>
            <a:off x="3379550" y="4571033"/>
            <a:ext cx="5329795" cy="472441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var_integer &lt;- as.integer(var_numeric)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pic>
        <p:nvPicPr>
          <p:cNvPr id="294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567" y="2010291"/>
            <a:ext cx="6824867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TextBox 6"/>
          <p:cNvSpPr txBox="1"/>
          <p:nvPr/>
        </p:nvSpPr>
        <p:spPr>
          <a:xfrm>
            <a:off x="784166" y="6419620"/>
            <a:ext cx="134159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Base R cheat Sheet</a:t>
            </a:r>
          </a:p>
        </p:txBody>
      </p:sp>
      <p:sp>
        <p:nvSpPr>
          <p:cNvPr id="297" name="TextBox 7"/>
          <p:cNvSpPr txBox="1"/>
          <p:nvPr/>
        </p:nvSpPr>
        <p:spPr>
          <a:xfrm>
            <a:off x="7767319" y="2144624"/>
            <a:ext cx="354076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just">
              <a:lnSpc>
                <a:spcPct val="150000"/>
              </a:lnSpc>
              <a:defRPr sz="2000"/>
            </a:lvl1pPr>
          </a:lstStyle>
          <a:p>
            <a:pPr/>
            <a:r>
              <a:t>You can find useful functions from base R in the book of R for Beginners by Emmanuel Paradis on page 36 and 37.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Conditional Statements</a:t>
            </a:r>
          </a:p>
        </p:txBody>
      </p:sp>
      <p:sp>
        <p:nvSpPr>
          <p:cNvPr id="300" name="Content Placeholder 27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pPr/>
            <a:r>
              <a:t>Conditional statements are the way computers can make decisions.</a:t>
            </a:r>
          </a:p>
        </p:txBody>
      </p:sp>
      <p:sp>
        <p:nvSpPr>
          <p:cNvPr id="301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02" name="Graphic 29" descr="Graphic 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503" y="260063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Graphic 30" descr="Graphic 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5409958" y="5363717"/>
            <a:ext cx="1233489" cy="12334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6" name="Group 31"/>
          <p:cNvGrpSpPr/>
          <p:nvPr/>
        </p:nvGrpSpPr>
        <p:grpSpPr>
          <a:xfrm>
            <a:off x="5883658" y="4956110"/>
            <a:ext cx="2439310" cy="2186072"/>
            <a:chOff x="0" y="0"/>
            <a:chExt cx="2439308" cy="2186071"/>
          </a:xfrm>
        </p:grpSpPr>
        <p:pic>
          <p:nvPicPr>
            <p:cNvPr id="304" name="Graphic 32" descr="Graphic 3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4638278">
              <a:off x="102889" y="576051"/>
              <a:ext cx="1608405" cy="12334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Graphic 33" descr="Graphic 3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3586819">
              <a:off x="634013" y="391043"/>
              <a:ext cx="1608405" cy="12334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9" name="Group 34"/>
          <p:cNvGrpSpPr/>
          <p:nvPr/>
        </p:nvGrpSpPr>
        <p:grpSpPr>
          <a:xfrm>
            <a:off x="3694106" y="4925356"/>
            <a:ext cx="2401894" cy="2132852"/>
            <a:chOff x="0" y="0"/>
            <a:chExt cx="2401893" cy="2132850"/>
          </a:xfrm>
        </p:grpSpPr>
        <p:pic>
          <p:nvPicPr>
            <p:cNvPr id="307" name="Graphic 35" descr="Graphic 3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flipH="1" rot="6961722">
              <a:off x="731980" y="551128"/>
              <a:ext cx="1554378" cy="12278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Graphic 36" descr="Graphic 36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flipH="1" rot="8013181">
              <a:off x="203264" y="372335"/>
              <a:ext cx="1554378" cy="12278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0" name="Graphic 40" descr="Graphic 4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83576" y="3429000"/>
            <a:ext cx="2024846" cy="2024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Conditional Statements</a:t>
            </a:r>
          </a:p>
        </p:txBody>
      </p:sp>
      <p:sp>
        <p:nvSpPr>
          <p:cNvPr id="313" name="Content Placeholder 2"/>
          <p:cNvSpPr txBox="1"/>
          <p:nvPr>
            <p:ph type="body" sz="quarter" idx="1"/>
          </p:nvPr>
        </p:nvSpPr>
        <p:spPr>
          <a:xfrm>
            <a:off x="886325" y="1825625"/>
            <a:ext cx="2947739" cy="435133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/>
          <a:lstStyle/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if (</a:t>
            </a:r>
            <a:r>
              <a:rPr>
                <a:solidFill>
                  <a:srgbClr val="FF0000"/>
                </a:solidFill>
              </a:rPr>
              <a:t>Condition</a:t>
            </a:r>
            <a:r>
              <a:t>) {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Do something</a:t>
            </a:r>
            <a:endParaRPr>
              <a:solidFill>
                <a:srgbClr val="00B050"/>
              </a:solidFill>
            </a:endParaRP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}</a:t>
            </a:r>
          </a:p>
        </p:txBody>
      </p:sp>
      <p:sp>
        <p:nvSpPr>
          <p:cNvPr id="314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17" name="Content Placeholder 2"/>
          <p:cNvGrpSpPr/>
          <p:nvPr/>
        </p:nvGrpSpPr>
        <p:grpSpPr>
          <a:xfrm>
            <a:off x="4154904" y="1825625"/>
            <a:ext cx="2947738" cy="4351338"/>
            <a:chOff x="0" y="0"/>
            <a:chExt cx="2947737" cy="4351337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2947739" cy="4351338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316" name="if (Condition) {…"/>
            <p:cNvSpPr txBox="1"/>
            <p:nvPr/>
          </p:nvSpPr>
          <p:spPr>
            <a:xfrm>
              <a:off x="60007" y="14287"/>
              <a:ext cx="2827723" cy="43227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if (</a:t>
              </a:r>
              <a:r>
                <a:rPr>
                  <a:solidFill>
                    <a:srgbClr val="FF0000"/>
                  </a:solidFill>
                </a:rPr>
                <a:t>Condition</a:t>
              </a:r>
              <a:r>
                <a:t>)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  <p:grpSp>
        <p:nvGrpSpPr>
          <p:cNvPr id="320" name="Content Placeholder 2"/>
          <p:cNvGrpSpPr/>
          <p:nvPr/>
        </p:nvGrpSpPr>
        <p:grpSpPr>
          <a:xfrm>
            <a:off x="7423481" y="1825625"/>
            <a:ext cx="3930318" cy="4351336"/>
            <a:chOff x="0" y="0"/>
            <a:chExt cx="3930317" cy="4351335"/>
          </a:xfrm>
        </p:grpSpPr>
        <p:sp>
          <p:nvSpPr>
            <p:cNvPr id="318" name="Rectangle"/>
            <p:cNvSpPr/>
            <p:nvPr/>
          </p:nvSpPr>
          <p:spPr>
            <a:xfrm>
              <a:off x="-1" y="0"/>
              <a:ext cx="3930319" cy="4351336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81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319" name="if (Condition1) {…"/>
            <p:cNvSpPr txBox="1"/>
            <p:nvPr/>
          </p:nvSpPr>
          <p:spPr>
            <a:xfrm>
              <a:off x="60007" y="14287"/>
              <a:ext cx="3810303" cy="43227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defTabSz="914400">
                <a:lnSpc>
                  <a:spcPct val="81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if (</a:t>
              </a:r>
              <a:r>
                <a:rPr>
                  <a:solidFill>
                    <a:srgbClr val="FF0000"/>
                  </a:solidFill>
                </a:rPr>
                <a:t>Condition1</a:t>
              </a:r>
              <a:r>
                <a:t>) {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if (</a:t>
              </a:r>
              <a:r>
                <a:rPr>
                  <a:solidFill>
                    <a:srgbClr val="FF0000"/>
                  </a:solidFill>
                </a:rPr>
                <a:t>Condotion2</a:t>
              </a:r>
              <a:r>
                <a:t>)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if (</a:t>
              </a:r>
              <a:r>
                <a:rPr>
                  <a:solidFill>
                    <a:srgbClr val="FF0000"/>
                  </a:solidFill>
                </a:rPr>
                <a:t>Condition3</a:t>
              </a:r>
              <a:r>
                <a:t>)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else {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 	different</a:t>
              </a:r>
              <a:endParaRPr sz="2500"/>
            </a:p>
            <a:p>
              <a:pPr defTabSz="914400">
                <a:lnSpc>
                  <a:spcPct val="81000"/>
                </a:lnSpc>
                <a:spcBef>
                  <a:spcPts val="1000"/>
                </a:spcBef>
                <a:defRPr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2"/>
      <p:bldP build="whole" bldLvl="1" animBg="1" rev="0" advAuto="0" spid="31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Who am I?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</a:t>
            </a:r>
          </a:p>
        </p:txBody>
      </p:sp>
      <p:pic>
        <p:nvPicPr>
          <p:cNvPr id="99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4354" y="5834395"/>
            <a:ext cx="3333334" cy="838096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0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3532" y="2018788"/>
            <a:ext cx="2334983" cy="1751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3532" y="4098123"/>
            <a:ext cx="2334982" cy="1556655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Box 12"/>
          <p:cNvSpPr txBox="1"/>
          <p:nvPr/>
        </p:nvSpPr>
        <p:spPr>
          <a:xfrm>
            <a:off x="878825" y="1999988"/>
            <a:ext cx="1594209" cy="1062991"/>
          </a:xfrm>
          <a:prstGeom prst="rect">
            <a:avLst/>
          </a:prstGeom>
          <a:solidFill>
            <a:schemeClr val="accent4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Shakiba</a:t>
            </a:r>
          </a:p>
          <a:p>
            <a:pPr algn="ctr">
              <a:defRPr sz="3200">
                <a:solidFill>
                  <a:srgbClr val="FFFFFF"/>
                </a:solidFill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☺</a:t>
            </a:r>
          </a:p>
        </p:txBody>
      </p:sp>
      <p:pic>
        <p:nvPicPr>
          <p:cNvPr id="104" name="Picture 14" descr="Picture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32536" y="1999988"/>
            <a:ext cx="5672278" cy="378447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15"/>
          <p:cNvSpPr txBox="1"/>
          <p:nvPr/>
        </p:nvSpPr>
        <p:spPr>
          <a:xfrm>
            <a:off x="5545309" y="5827548"/>
            <a:ext cx="273985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Azadi Tower, Tehran, Iran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" grpId="4"/>
      <p:bldP build="whole" bldLvl="1" animBg="1" rev="0" advAuto="0" spid="104" grpId="5"/>
      <p:bldP build="whole" bldLvl="1" animBg="1" rev="0" advAuto="0" spid="102" grpId="3"/>
      <p:bldP build="whole" bldLvl="1" animBg="1" rev="0" advAuto="0" spid="105" grpId="6"/>
      <p:bldP build="whole" bldLvl="1" animBg="1" rev="0" advAuto="0" spid="103" grpId="1"/>
      <p:bldP build="whole" bldLvl="1" animBg="1" rev="0" advAuto="0" spid="101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Loops</a:t>
            </a:r>
          </a:p>
        </p:txBody>
      </p:sp>
      <p:sp>
        <p:nvSpPr>
          <p:cNvPr id="323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5000"/>
              </a:lnSpc>
              <a:buSzTx/>
              <a:buNone/>
            </a:pPr>
            <a:r>
              <a:t>In computer programming, a loop is a sequence of instructions that continually repeats until a certain condition is reached.</a:t>
            </a:r>
            <a:r>
              <a:t>  </a:t>
            </a:r>
          </a:p>
          <a:p>
            <a:pPr marL="0" indent="0">
              <a:lnSpc>
                <a:spcPct val="81000"/>
              </a:lnSpc>
              <a:buSzTx/>
              <a:buNone/>
            </a:pPr>
          </a:p>
          <a:p>
            <a:pPr marL="0" indent="0">
              <a:lnSpc>
                <a:spcPct val="81000"/>
              </a:lnSpc>
              <a:buSzTx/>
              <a:buNone/>
            </a:pPr>
            <a:r>
              <a:t>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t>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t>***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t>****</a:t>
            </a:r>
          </a:p>
          <a:p>
            <a:pPr marL="0" indent="0">
              <a:lnSpc>
                <a:spcPct val="81000"/>
              </a:lnSpc>
              <a:buSzTx/>
              <a:buNone/>
            </a:pPr>
            <a:r>
              <a:t>*****</a:t>
            </a:r>
          </a:p>
        </p:txBody>
      </p:sp>
      <p:sp>
        <p:nvSpPr>
          <p:cNvPr id="324" name="Straight Connector 12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Loops</a:t>
            </a:r>
          </a:p>
        </p:txBody>
      </p:sp>
      <p:sp>
        <p:nvSpPr>
          <p:cNvPr id="327" name="Content Placeholder 2"/>
          <p:cNvSpPr txBox="1"/>
          <p:nvPr>
            <p:ph type="body" sz="quarter" idx="1"/>
          </p:nvPr>
        </p:nvSpPr>
        <p:spPr>
          <a:xfrm>
            <a:off x="1175085" y="2814136"/>
            <a:ext cx="4680286" cy="2104691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/>
          <a:lstStyle/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for ( </a:t>
            </a:r>
            <a:r>
              <a:rPr>
                <a:solidFill>
                  <a:srgbClr val="FF0000"/>
                </a:solidFill>
              </a:rPr>
              <a:t>variable</a:t>
            </a:r>
            <a:r>
              <a:t> in </a:t>
            </a:r>
            <a:r>
              <a:rPr>
                <a:solidFill>
                  <a:srgbClr val="00B0F0"/>
                </a:solidFill>
              </a:rPr>
              <a:t>sequence</a:t>
            </a:r>
            <a:r>
              <a:t>) {</a:t>
            </a: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	</a:t>
            </a:r>
            <a:r>
              <a:rPr>
                <a:solidFill>
                  <a:srgbClr val="00B050"/>
                </a:solidFill>
              </a:rPr>
              <a:t>Do something</a:t>
            </a:r>
            <a:endParaRPr>
              <a:solidFill>
                <a:srgbClr val="00B050"/>
              </a:solidFill>
            </a:endParaRPr>
          </a:p>
          <a:p>
            <a:pPr marL="0" indent="0">
              <a:buSzTx/>
              <a:buNone/>
              <a:defRPr sz="2000">
                <a:latin typeface="Simplified Arabic Fixed"/>
                <a:ea typeface="Simplified Arabic Fixed"/>
                <a:cs typeface="Simplified Arabic Fixed"/>
                <a:sym typeface="Simplified Arabic Fixed"/>
              </a:defRPr>
            </a:pPr>
            <a:r>
              <a:t>}</a:t>
            </a:r>
          </a:p>
        </p:txBody>
      </p:sp>
      <p:sp>
        <p:nvSpPr>
          <p:cNvPr id="32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31" name="Content Placeholder 2"/>
          <p:cNvGrpSpPr/>
          <p:nvPr/>
        </p:nvGrpSpPr>
        <p:grpSpPr>
          <a:xfrm>
            <a:off x="6577261" y="2814136"/>
            <a:ext cx="4439654" cy="2104691"/>
            <a:chOff x="0" y="0"/>
            <a:chExt cx="4439653" cy="2104690"/>
          </a:xfrm>
        </p:grpSpPr>
        <p:sp>
          <p:nvSpPr>
            <p:cNvPr id="329" name="Rectangle"/>
            <p:cNvSpPr/>
            <p:nvPr/>
          </p:nvSpPr>
          <p:spPr>
            <a:xfrm>
              <a:off x="-1" y="0"/>
              <a:ext cx="4439655" cy="2104691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330" name="while (condition) {…"/>
            <p:cNvSpPr txBox="1"/>
            <p:nvPr/>
          </p:nvSpPr>
          <p:spPr>
            <a:xfrm>
              <a:off x="64769" y="19050"/>
              <a:ext cx="4310115" cy="2066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while (</a:t>
              </a:r>
              <a:r>
                <a:rPr>
                  <a:solidFill>
                    <a:srgbClr val="FF0000"/>
                  </a:solidFill>
                </a:rPr>
                <a:t>condition</a:t>
              </a:r>
              <a:r>
                <a:t>) {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800"/>
            </a:p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Review and Practice</a:t>
            </a:r>
          </a:p>
        </p:txBody>
      </p:sp>
      <p:grpSp>
        <p:nvGrpSpPr>
          <p:cNvPr id="355" name="Content Placeholder 3"/>
          <p:cNvGrpSpPr/>
          <p:nvPr/>
        </p:nvGrpSpPr>
        <p:grpSpPr>
          <a:xfrm>
            <a:off x="851787" y="2029195"/>
            <a:ext cx="3690001" cy="4350596"/>
            <a:chOff x="0" y="0"/>
            <a:chExt cx="3689999" cy="4350594"/>
          </a:xfrm>
        </p:grpSpPr>
        <p:grpSp>
          <p:nvGrpSpPr>
            <p:cNvPr id="336" name="Group"/>
            <p:cNvGrpSpPr/>
            <p:nvPr/>
          </p:nvGrpSpPr>
          <p:grpSpPr>
            <a:xfrm>
              <a:off x="945000" y="0"/>
              <a:ext cx="1800001" cy="595971"/>
              <a:chOff x="0" y="0"/>
              <a:chExt cx="1800000" cy="595970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-1" y="0"/>
                <a:ext cx="1800002" cy="59597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5" name="Comments"/>
              <p:cNvSpPr txBox="1"/>
              <p:nvPr/>
            </p:nvSpPr>
            <p:spPr>
              <a:xfrm>
                <a:off x="0" y="32555"/>
                <a:ext cx="1800001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Comments</a:t>
                </a:r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1057500" y="625771"/>
              <a:ext cx="1575001" cy="595972"/>
              <a:chOff x="0" y="0"/>
              <a:chExt cx="1574999" cy="595970"/>
            </a:xfrm>
          </p:grpSpPr>
          <p:sp>
            <p:nvSpPr>
              <p:cNvPr id="337" name="Rectangle"/>
              <p:cNvSpPr/>
              <p:nvPr/>
            </p:nvSpPr>
            <p:spPr>
              <a:xfrm>
                <a:off x="0" y="0"/>
                <a:ext cx="1575000" cy="595971"/>
              </a:xfrm>
              <a:prstGeom prst="rect">
                <a:avLst/>
              </a:prstGeom>
              <a:solidFill>
                <a:srgbClr val="56BCD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38" name="Variables"/>
              <p:cNvSpPr txBox="1"/>
              <p:nvPr/>
            </p:nvSpPr>
            <p:spPr>
              <a:xfrm>
                <a:off x="0" y="32555"/>
                <a:ext cx="157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Variables</a:t>
                </a:r>
              </a:p>
            </p:txBody>
          </p:sp>
        </p:grpSp>
        <p:grpSp>
          <p:nvGrpSpPr>
            <p:cNvPr id="342" name="Group"/>
            <p:cNvGrpSpPr/>
            <p:nvPr/>
          </p:nvGrpSpPr>
          <p:grpSpPr>
            <a:xfrm>
              <a:off x="810000" y="1251540"/>
              <a:ext cx="2070001" cy="595972"/>
              <a:chOff x="0" y="0"/>
              <a:chExt cx="2070000" cy="595970"/>
            </a:xfrm>
          </p:grpSpPr>
          <p:sp>
            <p:nvSpPr>
              <p:cNvPr id="340" name="Rectangle"/>
              <p:cNvSpPr/>
              <p:nvPr/>
            </p:nvSpPr>
            <p:spPr>
              <a:xfrm>
                <a:off x="-1" y="0"/>
                <a:ext cx="2070002" cy="595971"/>
              </a:xfrm>
              <a:prstGeom prst="rect">
                <a:avLst/>
              </a:prstGeom>
              <a:solidFill>
                <a:srgbClr val="52CAB8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1" name="Missing data"/>
              <p:cNvSpPr txBox="1"/>
              <p:nvPr/>
            </p:nvSpPr>
            <p:spPr>
              <a:xfrm>
                <a:off x="0" y="32555"/>
                <a:ext cx="2070001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Missing data</a:t>
                </a:r>
              </a:p>
            </p:txBody>
          </p:sp>
        </p:grpSp>
        <p:grpSp>
          <p:nvGrpSpPr>
            <p:cNvPr id="345" name="Group"/>
            <p:cNvGrpSpPr/>
            <p:nvPr/>
          </p:nvGrpSpPr>
          <p:grpSpPr>
            <a:xfrm>
              <a:off x="1012499" y="1877312"/>
              <a:ext cx="1665001" cy="595972"/>
              <a:chOff x="0" y="0"/>
              <a:chExt cx="1664999" cy="595970"/>
            </a:xfrm>
          </p:grpSpPr>
          <p:sp>
            <p:nvSpPr>
              <p:cNvPr id="343" name="Rectangle"/>
              <p:cNvSpPr/>
              <p:nvPr/>
            </p:nvSpPr>
            <p:spPr>
              <a:xfrm>
                <a:off x="0" y="0"/>
                <a:ext cx="1664999" cy="595971"/>
              </a:xfrm>
              <a:prstGeom prst="rect">
                <a:avLst/>
              </a:prstGeom>
              <a:solidFill>
                <a:srgbClr val="4DC58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4" name="Operators"/>
              <p:cNvSpPr txBox="1"/>
              <p:nvPr/>
            </p:nvSpPr>
            <p:spPr>
              <a:xfrm>
                <a:off x="0" y="32555"/>
                <a:ext cx="166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Operators</a:t>
                </a:r>
              </a:p>
            </p:txBody>
          </p:sp>
        </p:grpSp>
        <p:grpSp>
          <p:nvGrpSpPr>
            <p:cNvPr id="348" name="Group"/>
            <p:cNvGrpSpPr/>
            <p:nvPr/>
          </p:nvGrpSpPr>
          <p:grpSpPr>
            <a:xfrm>
              <a:off x="1012499" y="2503082"/>
              <a:ext cx="1665001" cy="595971"/>
              <a:chOff x="0" y="0"/>
              <a:chExt cx="1664999" cy="595970"/>
            </a:xfrm>
          </p:grpSpPr>
          <p:sp>
            <p:nvSpPr>
              <p:cNvPr id="346" name="Rectangle"/>
              <p:cNvSpPr/>
              <p:nvPr/>
            </p:nvSpPr>
            <p:spPr>
              <a:xfrm>
                <a:off x="0" y="0"/>
                <a:ext cx="1664999" cy="595971"/>
              </a:xfrm>
              <a:prstGeom prst="rect">
                <a:avLst/>
              </a:prstGeom>
              <a:solidFill>
                <a:srgbClr val="49BF6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7" name="Functions"/>
              <p:cNvSpPr txBox="1"/>
              <p:nvPr/>
            </p:nvSpPr>
            <p:spPr>
              <a:xfrm>
                <a:off x="0" y="32555"/>
                <a:ext cx="1665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Functions</a:t>
                </a:r>
              </a:p>
            </p:txBody>
          </p:sp>
        </p:grpSp>
        <p:grpSp>
          <p:nvGrpSpPr>
            <p:cNvPr id="351" name="Group"/>
            <p:cNvGrpSpPr/>
            <p:nvPr/>
          </p:nvGrpSpPr>
          <p:grpSpPr>
            <a:xfrm>
              <a:off x="0" y="3128851"/>
              <a:ext cx="3690000" cy="595972"/>
              <a:chOff x="0" y="0"/>
              <a:chExt cx="3689999" cy="595970"/>
            </a:xfrm>
          </p:grpSpPr>
          <p:sp>
            <p:nvSpPr>
              <p:cNvPr id="349" name="Rectangle"/>
              <p:cNvSpPr/>
              <p:nvPr/>
            </p:nvSpPr>
            <p:spPr>
              <a:xfrm>
                <a:off x="0" y="0"/>
                <a:ext cx="3690000" cy="595971"/>
              </a:xfrm>
              <a:prstGeom prst="rect">
                <a:avLst/>
              </a:prstGeom>
              <a:solidFill>
                <a:srgbClr val="50B84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0" name="Conditional Statements"/>
              <p:cNvSpPr txBox="1"/>
              <p:nvPr/>
            </p:nvSpPr>
            <p:spPr>
              <a:xfrm>
                <a:off x="0" y="32555"/>
                <a:ext cx="3690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Conditional Statements</a:t>
                </a:r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1304999" y="3754623"/>
              <a:ext cx="1080001" cy="595972"/>
              <a:chOff x="0" y="0"/>
              <a:chExt cx="1079999" cy="595970"/>
            </a:xfrm>
          </p:grpSpPr>
          <p:sp>
            <p:nvSpPr>
              <p:cNvPr id="352" name="Rectangle"/>
              <p:cNvSpPr/>
              <p:nvPr/>
            </p:nvSpPr>
            <p:spPr>
              <a:xfrm>
                <a:off x="0" y="0"/>
                <a:ext cx="1080000" cy="59597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3" name="Loops"/>
              <p:cNvSpPr txBox="1"/>
              <p:nvPr/>
            </p:nvSpPr>
            <p:spPr>
              <a:xfrm>
                <a:off x="0" y="32555"/>
                <a:ext cx="1080000" cy="5308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algn="ctr"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Loops</a:t>
                </a:r>
              </a:p>
            </p:txBody>
          </p:sp>
        </p:grpSp>
      </p:grpSp>
      <p:sp>
        <p:nvSpPr>
          <p:cNvPr id="356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7" name="TextBox 7"/>
          <p:cNvSpPr txBox="1"/>
          <p:nvPr/>
        </p:nvSpPr>
        <p:spPr>
          <a:xfrm>
            <a:off x="5598621" y="2227810"/>
            <a:ext cx="5755179" cy="11709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</a:lvl1pPr>
          </a:lstStyle>
          <a:p>
            <a:pPr/>
            <a:r>
              <a:t>Write a program to print the numbers from 1 to 20, and print “Fizz” for multiples of 3, print “Buzz” for multiples of 5, and print “FizzBuzz” for multiples of both.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Data Structures</a:t>
            </a:r>
          </a:p>
        </p:txBody>
      </p:sp>
      <p:sp>
        <p:nvSpPr>
          <p:cNvPr id="360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pPr/>
            <a:r>
              <a:t>Data structures are methods of storing and organizing data in a computer system.</a:t>
            </a:r>
          </a:p>
        </p:txBody>
      </p:sp>
      <p:pic>
        <p:nvPicPr>
          <p:cNvPr id="36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9883" y="2781830"/>
            <a:ext cx="4243917" cy="3395134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Data Structures</a:t>
            </a:r>
          </a:p>
        </p:txBody>
      </p:sp>
      <p:pic>
        <p:nvPicPr>
          <p:cNvPr id="365" name="Content Placeholder 10" descr="Content Placeholder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2374" y="2544634"/>
            <a:ext cx="1465688" cy="852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67" name="Picture 40" descr="Picture 4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3403" y="2544634"/>
            <a:ext cx="1839159" cy="1048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Picture 41" descr="Picture 4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4433" y="2544634"/>
            <a:ext cx="1839160" cy="10485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5" name="Group 42"/>
          <p:cNvGrpSpPr/>
          <p:nvPr/>
        </p:nvGrpSpPr>
        <p:grpSpPr>
          <a:xfrm>
            <a:off x="3984433" y="4509265"/>
            <a:ext cx="1682421" cy="1660863"/>
            <a:chOff x="0" y="0"/>
            <a:chExt cx="1682420" cy="1660861"/>
          </a:xfrm>
        </p:grpSpPr>
        <p:sp>
          <p:nvSpPr>
            <p:cNvPr id="369" name="Rectangle 43"/>
            <p:cNvSpPr/>
            <p:nvPr/>
          </p:nvSpPr>
          <p:spPr>
            <a:xfrm>
              <a:off x="17004" y="0"/>
              <a:ext cx="221938" cy="228116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77" name="Group 44"/>
            <p:cNvGrpSpPr/>
            <p:nvPr/>
          </p:nvGrpSpPr>
          <p:grpSpPr>
            <a:xfrm>
              <a:off x="14317" y="286259"/>
              <a:ext cx="1668104" cy="228116"/>
              <a:chOff x="0" y="0"/>
              <a:chExt cx="1668103" cy="228115"/>
            </a:xfrm>
          </p:grpSpPr>
          <p:sp>
            <p:nvSpPr>
              <p:cNvPr id="370" name="Rectangle 62"/>
              <p:cNvSpPr/>
              <p:nvPr/>
            </p:nvSpPr>
            <p:spPr>
              <a:xfrm>
                <a:off x="-1" y="-1"/>
                <a:ext cx="221939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1" name="Rectangle 63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2" name="Rectangle 64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3" name="Rectangle 65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527E3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4" name="Rectangle 66"/>
              <p:cNvSpPr/>
              <p:nvPr/>
            </p:nvSpPr>
            <p:spPr>
              <a:xfrm>
                <a:off x="959338" y="-1"/>
                <a:ext cx="221938" cy="22811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527E3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5" name="Rectangle 67"/>
              <p:cNvSpPr/>
              <p:nvPr/>
            </p:nvSpPr>
            <p:spPr>
              <a:xfrm>
                <a:off x="1202752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6" name="Rectangle 68"/>
              <p:cNvSpPr/>
              <p:nvPr/>
            </p:nvSpPr>
            <p:spPr>
              <a:xfrm>
                <a:off x="1446166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81" name="Group 45"/>
            <p:cNvGrpSpPr/>
            <p:nvPr/>
          </p:nvGrpSpPr>
          <p:grpSpPr>
            <a:xfrm>
              <a:off x="7158" y="589118"/>
              <a:ext cx="694449" cy="228116"/>
              <a:chOff x="0" y="0"/>
              <a:chExt cx="694448" cy="228115"/>
            </a:xfrm>
          </p:grpSpPr>
          <p:sp>
            <p:nvSpPr>
              <p:cNvPr id="378" name="Rectangle 59"/>
              <p:cNvSpPr/>
              <p:nvPr/>
            </p:nvSpPr>
            <p:spPr>
              <a:xfrm>
                <a:off x="0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9" name="Rectangle 60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0" name="Rectangle 61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86" name="Group 46"/>
            <p:cNvGrpSpPr/>
            <p:nvPr/>
          </p:nvGrpSpPr>
          <p:grpSpPr>
            <a:xfrm>
              <a:off x="-1" y="891976"/>
              <a:ext cx="937863" cy="228116"/>
              <a:chOff x="0" y="0"/>
              <a:chExt cx="937861" cy="228115"/>
            </a:xfrm>
          </p:grpSpPr>
          <p:sp>
            <p:nvSpPr>
              <p:cNvPr id="382" name="Rectangle 55"/>
              <p:cNvSpPr/>
              <p:nvPr/>
            </p:nvSpPr>
            <p:spPr>
              <a:xfrm>
                <a:off x="-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3" name="Rectangle 56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4" name="Rectangle 57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5" name="Rectangle 58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94" name="Group 47"/>
            <p:cNvGrpSpPr/>
            <p:nvPr/>
          </p:nvGrpSpPr>
          <p:grpSpPr>
            <a:xfrm>
              <a:off x="-1" y="1432746"/>
              <a:ext cx="1668105" cy="228116"/>
              <a:chOff x="0" y="0"/>
              <a:chExt cx="1668103" cy="228115"/>
            </a:xfrm>
          </p:grpSpPr>
          <p:sp>
            <p:nvSpPr>
              <p:cNvPr id="387" name="Rectangle 48"/>
              <p:cNvSpPr/>
              <p:nvPr/>
            </p:nvSpPr>
            <p:spPr>
              <a:xfrm>
                <a:off x="-1" y="-1"/>
                <a:ext cx="221939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8" name="Rectangle 49"/>
              <p:cNvSpPr/>
              <p:nvPr/>
            </p:nvSpPr>
            <p:spPr>
              <a:xfrm>
                <a:off x="236255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9" name="Rectangle 50"/>
              <p:cNvSpPr/>
              <p:nvPr/>
            </p:nvSpPr>
            <p:spPr>
              <a:xfrm>
                <a:off x="472511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0" name="Rectangle 51"/>
              <p:cNvSpPr/>
              <p:nvPr/>
            </p:nvSpPr>
            <p:spPr>
              <a:xfrm>
                <a:off x="715924" y="-1"/>
                <a:ext cx="221938" cy="22811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1" name="Rectangle 52"/>
              <p:cNvSpPr/>
              <p:nvPr/>
            </p:nvSpPr>
            <p:spPr>
              <a:xfrm>
                <a:off x="959338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2" name="Rectangle 53"/>
              <p:cNvSpPr/>
              <p:nvPr/>
            </p:nvSpPr>
            <p:spPr>
              <a:xfrm>
                <a:off x="1202752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3" name="Rectangle 54"/>
              <p:cNvSpPr/>
              <p:nvPr/>
            </p:nvSpPr>
            <p:spPr>
              <a:xfrm>
                <a:off x="1446166" y="-1"/>
                <a:ext cx="221938" cy="22811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solidFill>
                  <a:srgbClr val="AD5B2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396" name="TextBox 69"/>
          <p:cNvSpPr txBox="1"/>
          <p:nvPr/>
        </p:nvSpPr>
        <p:spPr>
          <a:xfrm>
            <a:off x="845447" y="1905043"/>
            <a:ext cx="212839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Single Dimensional:</a:t>
            </a:r>
          </a:p>
        </p:txBody>
      </p:sp>
      <p:pic>
        <p:nvPicPr>
          <p:cNvPr id="397" name="Picture 78" descr="Picture 7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1331" y="2544634"/>
            <a:ext cx="2634000" cy="369329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TextBox 79"/>
          <p:cNvSpPr txBox="1"/>
          <p:nvPr/>
        </p:nvSpPr>
        <p:spPr>
          <a:xfrm>
            <a:off x="3885005" y="1905043"/>
            <a:ext cx="192211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Two Dimensional:</a:t>
            </a:r>
          </a:p>
        </p:txBody>
      </p:sp>
      <p:sp>
        <p:nvSpPr>
          <p:cNvPr id="399" name="TextBox 80"/>
          <p:cNvSpPr txBox="1"/>
          <p:nvPr/>
        </p:nvSpPr>
        <p:spPr>
          <a:xfrm>
            <a:off x="8537752" y="1904744"/>
            <a:ext cx="208742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Three Dimensional:</a:t>
            </a:r>
          </a:p>
        </p:txBody>
      </p:sp>
      <p:sp>
        <p:nvSpPr>
          <p:cNvPr id="400" name="TextBox 82"/>
          <p:cNvSpPr txBox="1"/>
          <p:nvPr/>
        </p:nvSpPr>
        <p:spPr>
          <a:xfrm>
            <a:off x="883920" y="3059668"/>
            <a:ext cx="76482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Vector</a:t>
            </a:r>
          </a:p>
        </p:txBody>
      </p:sp>
      <p:sp>
        <p:nvSpPr>
          <p:cNvPr id="401" name="TextBox 83"/>
          <p:cNvSpPr txBox="1"/>
          <p:nvPr/>
        </p:nvSpPr>
        <p:spPr>
          <a:xfrm>
            <a:off x="6271724" y="3750314"/>
            <a:ext cx="72776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Matrix</a:t>
            </a:r>
          </a:p>
        </p:txBody>
      </p:sp>
      <p:sp>
        <p:nvSpPr>
          <p:cNvPr id="402" name="TextBox 84"/>
          <p:cNvSpPr txBox="1"/>
          <p:nvPr/>
        </p:nvSpPr>
        <p:spPr>
          <a:xfrm>
            <a:off x="8648094" y="3750314"/>
            <a:ext cx="65030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Array</a:t>
            </a:r>
          </a:p>
        </p:txBody>
      </p:sp>
      <p:sp>
        <p:nvSpPr>
          <p:cNvPr id="403" name="TextBox 85"/>
          <p:cNvSpPr txBox="1"/>
          <p:nvPr/>
        </p:nvSpPr>
        <p:spPr>
          <a:xfrm>
            <a:off x="3943637" y="3750314"/>
            <a:ext cx="123207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Dataframe </a:t>
            </a:r>
          </a:p>
        </p:txBody>
      </p:sp>
      <p:sp>
        <p:nvSpPr>
          <p:cNvPr id="404" name="TextBox 86"/>
          <p:cNvSpPr txBox="1"/>
          <p:nvPr/>
        </p:nvSpPr>
        <p:spPr>
          <a:xfrm>
            <a:off x="3943637" y="6308209"/>
            <a:ext cx="52193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List </a:t>
            </a:r>
          </a:p>
        </p:txBody>
      </p:sp>
      <p:pic>
        <p:nvPicPr>
          <p:cNvPr id="405" name="Content Placeholder 10" descr="Content Placeholder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5767" y="2633466"/>
            <a:ext cx="1465688" cy="852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Content Placeholder 10" descr="Content Placeholder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7472" y="2740777"/>
            <a:ext cx="1465688" cy="852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  <p:sp>
        <p:nvSpPr>
          <p:cNvPr id="409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A vector is just a set of objects of the same type.</a:t>
            </a:r>
          </a:p>
        </p:txBody>
      </p:sp>
      <p:sp>
        <p:nvSpPr>
          <p:cNvPr id="41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1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1783" y="2396644"/>
            <a:ext cx="6442017" cy="428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0396" y="2646922"/>
            <a:ext cx="2634000" cy="369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Naming a Vector</a:t>
            </a:r>
          </a:p>
        </p:txBody>
      </p:sp>
      <p:sp>
        <p:nvSpPr>
          <p:cNvPr id="415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You can name a vector elements.</a:t>
            </a:r>
          </a:p>
        </p:txBody>
      </p:sp>
      <p:sp>
        <p:nvSpPr>
          <p:cNvPr id="41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1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5995" y="2311573"/>
            <a:ext cx="4160010" cy="4181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Selecting Elements</a:t>
            </a:r>
          </a:p>
        </p:txBody>
      </p:sp>
      <p:pic>
        <p:nvPicPr>
          <p:cNvPr id="420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034" y="1973321"/>
            <a:ext cx="5231967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traight Connector 5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2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1951805"/>
            <a:ext cx="5171793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Order a Vector</a:t>
            </a:r>
          </a:p>
        </p:txBody>
      </p:sp>
      <p:sp>
        <p:nvSpPr>
          <p:cNvPr id="425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You can order a vector with two functions. By default, these functions order a vector in ascending order.</a:t>
            </a:r>
          </a:p>
        </p:txBody>
      </p:sp>
      <p:sp>
        <p:nvSpPr>
          <p:cNvPr id="42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34" name="Group 4"/>
          <p:cNvGrpSpPr/>
          <p:nvPr/>
        </p:nvGrpSpPr>
        <p:grpSpPr>
          <a:xfrm>
            <a:off x="951270" y="3730361"/>
            <a:ext cx="3945452" cy="541867"/>
            <a:chOff x="0" y="0"/>
            <a:chExt cx="3945451" cy="541866"/>
          </a:xfrm>
        </p:grpSpPr>
        <p:sp>
          <p:nvSpPr>
            <p:cNvPr id="427" name="Rectangle 5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8" name="Rectangle 6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9" name="Rectangle 7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0" name="Rectangle 8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1" name="Rectangle 9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2" name="Rectangle 10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3" name="Rectangle 11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42" name="Group 12"/>
          <p:cNvGrpSpPr/>
          <p:nvPr/>
        </p:nvGrpSpPr>
        <p:grpSpPr>
          <a:xfrm>
            <a:off x="7344846" y="3730361"/>
            <a:ext cx="3945452" cy="541867"/>
            <a:chOff x="0" y="0"/>
            <a:chExt cx="3945451" cy="541866"/>
          </a:xfrm>
        </p:grpSpPr>
        <p:sp>
          <p:nvSpPr>
            <p:cNvPr id="435" name="Rectangle 13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6" name="Rectangle 14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7" name="Rectangle 15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8" name="Rectangle 16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9" name="Rectangle 17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0" name="Rectangle 18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1" name="Rectangle 19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3" name="Arrow: Right 20"/>
          <p:cNvSpPr/>
          <p:nvPr/>
        </p:nvSpPr>
        <p:spPr>
          <a:xfrm>
            <a:off x="5442856" y="3730361"/>
            <a:ext cx="1306287" cy="54186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Combine Vectors</a:t>
            </a:r>
          </a:p>
        </p:txBody>
      </p:sp>
      <p:sp>
        <p:nvSpPr>
          <p:cNvPr id="4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50" name="Group 4"/>
          <p:cNvGrpSpPr/>
          <p:nvPr/>
        </p:nvGrpSpPr>
        <p:grpSpPr>
          <a:xfrm>
            <a:off x="1223356" y="2181504"/>
            <a:ext cx="1642531" cy="541867"/>
            <a:chOff x="0" y="0"/>
            <a:chExt cx="1642530" cy="541866"/>
          </a:xfrm>
        </p:grpSpPr>
        <p:sp>
          <p:nvSpPr>
            <p:cNvPr id="447" name="Rectangle 5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8" name="Rectangle 6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9" name="Rectangle 7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58" name="Group 16"/>
          <p:cNvGrpSpPr/>
          <p:nvPr/>
        </p:nvGrpSpPr>
        <p:grpSpPr>
          <a:xfrm>
            <a:off x="7194664" y="2181504"/>
            <a:ext cx="3945452" cy="541867"/>
            <a:chOff x="0" y="0"/>
            <a:chExt cx="3945451" cy="541866"/>
          </a:xfrm>
        </p:grpSpPr>
        <p:sp>
          <p:nvSpPr>
            <p:cNvPr id="451" name="Rectangle 17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2" name="Rectangle 18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3" name="Rectangle 19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4" name="Rectangle 20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5" name="Rectangle 21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6" name="Rectangle 22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7" name="Rectangle 23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3" name="Group 28"/>
          <p:cNvGrpSpPr/>
          <p:nvPr/>
        </p:nvGrpSpPr>
        <p:grpSpPr>
          <a:xfrm>
            <a:off x="3840026" y="2181504"/>
            <a:ext cx="2252124" cy="541867"/>
            <a:chOff x="0" y="0"/>
            <a:chExt cx="2252123" cy="541866"/>
          </a:xfrm>
        </p:grpSpPr>
        <p:sp>
          <p:nvSpPr>
            <p:cNvPr id="459" name="Rectangle 24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0" name="Rectangle 25"/>
            <p:cNvSpPr/>
            <p:nvPr/>
          </p:nvSpPr>
          <p:spPr>
            <a:xfrm>
              <a:off x="575729" y="-1"/>
              <a:ext cx="524934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1" name="Rectangle 26"/>
            <p:cNvSpPr/>
            <p:nvPr/>
          </p:nvSpPr>
          <p:spPr>
            <a:xfrm>
              <a:off x="1151459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Rectangle 27"/>
            <p:cNvSpPr/>
            <p:nvPr/>
          </p:nvSpPr>
          <p:spPr>
            <a:xfrm>
              <a:off x="1727189" y="-1"/>
              <a:ext cx="524935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67" name="Group 29"/>
          <p:cNvGrpSpPr/>
          <p:nvPr/>
        </p:nvGrpSpPr>
        <p:grpSpPr>
          <a:xfrm>
            <a:off x="1223354" y="3730361"/>
            <a:ext cx="1642532" cy="541867"/>
            <a:chOff x="0" y="0"/>
            <a:chExt cx="1642530" cy="541866"/>
          </a:xfrm>
        </p:grpSpPr>
        <p:sp>
          <p:nvSpPr>
            <p:cNvPr id="464" name="Rectangle 30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5" name="Rectangle 31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6" name="Rectangle 32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68" name="Rectangle 34"/>
          <p:cNvSpPr/>
          <p:nvPr/>
        </p:nvSpPr>
        <p:spPr>
          <a:xfrm>
            <a:off x="3840026" y="3730361"/>
            <a:ext cx="524934" cy="541867"/>
          </a:xfrm>
          <a:prstGeom prst="rect">
            <a:avLst/>
          </a:prstGeom>
          <a:solidFill>
            <a:srgbClr val="F692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2" name="Group 35"/>
          <p:cNvGrpSpPr/>
          <p:nvPr/>
        </p:nvGrpSpPr>
        <p:grpSpPr>
          <a:xfrm>
            <a:off x="5395583" y="3730361"/>
            <a:ext cx="1642532" cy="541867"/>
            <a:chOff x="0" y="0"/>
            <a:chExt cx="1642530" cy="541866"/>
          </a:xfrm>
        </p:grpSpPr>
        <p:sp>
          <p:nvSpPr>
            <p:cNvPr id="469" name="Rectangle 36"/>
            <p:cNvSpPr/>
            <p:nvPr/>
          </p:nvSpPr>
          <p:spPr>
            <a:xfrm>
              <a:off x="0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Rectangle 37"/>
            <p:cNvSpPr/>
            <p:nvPr/>
          </p:nvSpPr>
          <p:spPr>
            <a:xfrm>
              <a:off x="558798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Rectangle 38"/>
            <p:cNvSpPr/>
            <p:nvPr/>
          </p:nvSpPr>
          <p:spPr>
            <a:xfrm>
              <a:off x="1117597" y="-1"/>
              <a:ext cx="524934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73" name="Rectangle 39"/>
          <p:cNvSpPr/>
          <p:nvPr/>
        </p:nvSpPr>
        <p:spPr>
          <a:xfrm>
            <a:off x="7084828" y="3730361"/>
            <a:ext cx="524934" cy="541867"/>
          </a:xfrm>
          <a:prstGeom prst="rect">
            <a:avLst/>
          </a:prstGeom>
          <a:solidFill>
            <a:srgbClr val="F692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4" name="Arrow: Right 8"/>
          <p:cNvSpPr/>
          <p:nvPr/>
        </p:nvSpPr>
        <p:spPr>
          <a:xfrm>
            <a:off x="6306453" y="2181506"/>
            <a:ext cx="673910" cy="54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5" name="Arrow: Right 9"/>
          <p:cNvSpPr/>
          <p:nvPr/>
        </p:nvSpPr>
        <p:spPr>
          <a:xfrm>
            <a:off x="4536892" y="3730842"/>
            <a:ext cx="673910" cy="54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6" name="Plus Sign 10"/>
          <p:cNvSpPr/>
          <p:nvPr/>
        </p:nvSpPr>
        <p:spPr>
          <a:xfrm>
            <a:off x="3038204" y="2155106"/>
            <a:ext cx="648833" cy="594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44"/>
                </a:moveTo>
                <a:lnTo>
                  <a:pt x="7632" y="7344"/>
                </a:lnTo>
                <a:lnTo>
                  <a:pt x="7632" y="0"/>
                </a:lnTo>
                <a:lnTo>
                  <a:pt x="13968" y="0"/>
                </a:lnTo>
                <a:lnTo>
                  <a:pt x="13968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968" y="14256"/>
                </a:lnTo>
                <a:lnTo>
                  <a:pt x="13968" y="21600"/>
                </a:lnTo>
                <a:lnTo>
                  <a:pt x="7632" y="21600"/>
                </a:lnTo>
                <a:lnTo>
                  <a:pt x="7632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7" name="Plus Sign 11"/>
          <p:cNvSpPr/>
          <p:nvPr/>
        </p:nvSpPr>
        <p:spPr>
          <a:xfrm>
            <a:off x="3027453" y="3703649"/>
            <a:ext cx="648833" cy="594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344"/>
                </a:moveTo>
                <a:lnTo>
                  <a:pt x="7632" y="7344"/>
                </a:lnTo>
                <a:lnTo>
                  <a:pt x="7632" y="0"/>
                </a:lnTo>
                <a:lnTo>
                  <a:pt x="13968" y="0"/>
                </a:lnTo>
                <a:lnTo>
                  <a:pt x="13968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3968" y="14256"/>
                </a:lnTo>
                <a:lnTo>
                  <a:pt x="13968" y="21600"/>
                </a:lnTo>
                <a:lnTo>
                  <a:pt x="7632" y="21600"/>
                </a:lnTo>
                <a:lnTo>
                  <a:pt x="7632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Who am I?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</a:t>
            </a:r>
          </a:p>
        </p:txBody>
      </p:sp>
      <p:sp>
        <p:nvSpPr>
          <p:cNvPr id="108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TextBox 7"/>
          <p:cNvSpPr txBox="1"/>
          <p:nvPr/>
        </p:nvSpPr>
        <p:spPr>
          <a:xfrm>
            <a:off x="883919" y="2117662"/>
            <a:ext cx="4654733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000"/>
            </a:pPr>
            <a:r>
              <a:t>Summer Student Research Program</a:t>
            </a:r>
          </a:p>
          <a:p>
            <a:pPr>
              <a:lnSpc>
                <a:spcPct val="150000"/>
              </a:lnSpc>
              <a:defRPr sz="2000"/>
            </a:pPr>
            <a:r>
              <a:t>Reid Lab</a:t>
            </a:r>
          </a:p>
        </p:txBody>
      </p:sp>
      <p:pic>
        <p:nvPicPr>
          <p:cNvPr id="11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5383" y="1882838"/>
            <a:ext cx="5740554" cy="4914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Length of a Vector</a:t>
            </a:r>
          </a:p>
        </p:txBody>
      </p:sp>
      <p:grpSp>
        <p:nvGrpSpPr>
          <p:cNvPr id="487" name="Group 3"/>
          <p:cNvGrpSpPr/>
          <p:nvPr/>
        </p:nvGrpSpPr>
        <p:grpSpPr>
          <a:xfrm>
            <a:off x="4123273" y="3158066"/>
            <a:ext cx="3945452" cy="541867"/>
            <a:chOff x="0" y="0"/>
            <a:chExt cx="3945451" cy="541866"/>
          </a:xfrm>
        </p:grpSpPr>
        <p:sp>
          <p:nvSpPr>
            <p:cNvPr id="480" name="Rectangle 4"/>
            <p:cNvSpPr/>
            <p:nvPr/>
          </p:nvSpPr>
          <p:spPr>
            <a:xfrm>
              <a:off x="-1" y="-1"/>
              <a:ext cx="524934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1" name="Rectangle 5"/>
            <p:cNvSpPr/>
            <p:nvPr/>
          </p:nvSpPr>
          <p:spPr>
            <a:xfrm>
              <a:off x="558798" y="-1"/>
              <a:ext cx="524935" cy="541868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2" name="Rectangle 6"/>
            <p:cNvSpPr/>
            <p:nvPr/>
          </p:nvSpPr>
          <p:spPr>
            <a:xfrm>
              <a:off x="1117597" y="-1"/>
              <a:ext cx="524935" cy="541868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3" name="Rectangle 7"/>
            <p:cNvSpPr/>
            <p:nvPr/>
          </p:nvSpPr>
          <p:spPr>
            <a:xfrm>
              <a:off x="169332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4" name="Rectangle 8"/>
            <p:cNvSpPr/>
            <p:nvPr/>
          </p:nvSpPr>
          <p:spPr>
            <a:xfrm>
              <a:off x="2269057" y="-1"/>
              <a:ext cx="524935" cy="541868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Rectangle 9"/>
            <p:cNvSpPr/>
            <p:nvPr/>
          </p:nvSpPr>
          <p:spPr>
            <a:xfrm>
              <a:off x="284478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6" name="Rectangle 10"/>
            <p:cNvSpPr/>
            <p:nvPr/>
          </p:nvSpPr>
          <p:spPr>
            <a:xfrm>
              <a:off x="3420518" y="-1"/>
              <a:ext cx="524934" cy="541868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88" name="Straight Connector 11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89" name="Straight Arrow Connector 13"/>
          <p:cNvSpPr/>
          <p:nvPr/>
        </p:nvSpPr>
        <p:spPr>
          <a:xfrm>
            <a:off x="4123273" y="4079630"/>
            <a:ext cx="3945452" cy="1"/>
          </a:xfrm>
          <a:prstGeom prst="line">
            <a:avLst/>
          </a:prstGeom>
          <a:ln w="76200">
            <a:solidFill>
              <a:schemeClr val="accent6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Factors</a:t>
            </a:r>
          </a:p>
        </p:txBody>
      </p:sp>
      <p:sp>
        <p:nvSpPr>
          <p:cNvPr id="492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Factors are used to represent categorical data.</a:t>
            </a:r>
          </a:p>
          <a:p>
            <a:pPr>
              <a:lnSpc>
                <a:spcPct val="150000"/>
              </a:lnSpc>
            </a:pPr>
            <a:r>
              <a:t>They are kind of ordered labelled vector.</a:t>
            </a:r>
          </a:p>
        </p:txBody>
      </p:sp>
      <p:sp>
        <p:nvSpPr>
          <p:cNvPr id="49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9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1805" y="3429000"/>
            <a:ext cx="4828391" cy="3218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Data Frames</a:t>
            </a:r>
          </a:p>
        </p:txBody>
      </p:sp>
      <p:sp>
        <p:nvSpPr>
          <p:cNvPr id="497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A data frame is the most common way of sorting data in R.</a:t>
            </a:r>
          </a:p>
          <a:p>
            <a:pPr>
              <a:lnSpc>
                <a:spcPct val="150000"/>
              </a:lnSpc>
            </a:pPr>
            <a:r>
              <a:t>It is a list of equal length vectors.</a:t>
            </a:r>
          </a:p>
          <a:p>
            <a:pPr>
              <a:lnSpc>
                <a:spcPct val="150000"/>
              </a:lnSpc>
            </a:pPr>
            <a:r>
              <a:t>Column names should not be empty in a data frame.</a:t>
            </a:r>
          </a:p>
          <a:p>
            <a:pPr>
              <a:lnSpc>
                <a:spcPct val="150000"/>
              </a:lnSpc>
            </a:pPr>
            <a:r>
              <a:t>Row names should be unique.</a:t>
            </a:r>
          </a:p>
        </p:txBody>
      </p:sp>
      <p:sp>
        <p:nvSpPr>
          <p:cNvPr id="498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9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5834" y="4481505"/>
            <a:ext cx="3527966" cy="2011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Data Frames Functions</a:t>
            </a:r>
          </a:p>
        </p:txBody>
      </p:sp>
      <p:pic>
        <p:nvPicPr>
          <p:cNvPr id="502" name="Content Placeholder 56" descr="Content Placeholder 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061" y="1811215"/>
            <a:ext cx="7059879" cy="495886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Matrices</a:t>
            </a:r>
          </a:p>
        </p:txBody>
      </p:sp>
      <p:sp>
        <p:nvSpPr>
          <p:cNvPr id="506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Matrix is a collection of elements of the same data type arranged into a fixed number of rows and columns. </a:t>
            </a:r>
          </a:p>
          <a:p>
            <a:pPr>
              <a:lnSpc>
                <a:spcPct val="150000"/>
              </a:lnSpc>
            </a:pPr>
            <a:r>
              <a:t>The length of columns should be equal.</a:t>
            </a:r>
          </a:p>
        </p:txBody>
      </p:sp>
      <p:sp>
        <p:nvSpPr>
          <p:cNvPr id="50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0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5419" y="4001294"/>
            <a:ext cx="4468382" cy="2547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11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Lists are ordered collections of any R object. </a:t>
            </a:r>
          </a:p>
          <a:p>
            <a:pPr>
              <a:lnSpc>
                <a:spcPct val="150000"/>
              </a:lnSpc>
            </a:pPr>
            <a:r>
              <a:t>It stores different types of elements. </a:t>
            </a:r>
          </a:p>
          <a:p>
            <a:pPr>
              <a:lnSpc>
                <a:spcPct val="150000"/>
              </a:lnSpc>
            </a:pPr>
            <a:r>
              <a:t>Collections can have different lengths.</a:t>
            </a:r>
          </a:p>
        </p:txBody>
      </p:sp>
      <p:sp>
        <p:nvSpPr>
          <p:cNvPr id="512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13" name="Picture 31" descr="Picture 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3120" y="3624074"/>
            <a:ext cx="2910681" cy="286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Data Structures</a:t>
            </a:r>
          </a:p>
        </p:txBody>
      </p:sp>
      <p:sp>
        <p:nvSpPr>
          <p:cNvPr id="51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32" name="Group 7"/>
          <p:cNvGrpSpPr/>
          <p:nvPr/>
        </p:nvGrpSpPr>
        <p:grpSpPr>
          <a:xfrm>
            <a:off x="881739" y="2677889"/>
            <a:ext cx="10472061" cy="751112"/>
            <a:chOff x="0" y="0"/>
            <a:chExt cx="10472060" cy="751111"/>
          </a:xfrm>
        </p:grpSpPr>
        <p:grpSp>
          <p:nvGrpSpPr>
            <p:cNvPr id="519" name="Rectangle: Rounded Corners 8"/>
            <p:cNvGrpSpPr/>
            <p:nvPr/>
          </p:nvGrpSpPr>
          <p:grpSpPr>
            <a:xfrm>
              <a:off x="-1" y="-1"/>
              <a:ext cx="2057401" cy="751113"/>
              <a:chOff x="0" y="0"/>
              <a:chExt cx="2057400" cy="751111"/>
            </a:xfrm>
          </p:grpSpPr>
          <p:sp>
            <p:nvSpPr>
              <p:cNvPr id="517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18" name="as.vecto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as.vector()</a:t>
                </a:r>
              </a:p>
            </p:txBody>
          </p:sp>
        </p:grpSp>
        <p:grpSp>
          <p:nvGrpSpPr>
            <p:cNvPr id="522" name="Rectangle: Rounded Corners 9"/>
            <p:cNvGrpSpPr/>
            <p:nvPr/>
          </p:nvGrpSpPr>
          <p:grpSpPr>
            <a:xfrm>
              <a:off x="2103664" y="-1"/>
              <a:ext cx="2057401" cy="751113"/>
              <a:chOff x="0" y="0"/>
              <a:chExt cx="2057400" cy="751111"/>
            </a:xfrm>
          </p:grpSpPr>
          <p:sp>
            <p:nvSpPr>
              <p:cNvPr id="520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1" name="as.factor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as.factor()</a:t>
                </a:r>
              </a:p>
            </p:txBody>
          </p:sp>
        </p:grpSp>
        <p:grpSp>
          <p:nvGrpSpPr>
            <p:cNvPr id="525" name="Rectangle: Rounded Corners 10"/>
            <p:cNvGrpSpPr/>
            <p:nvPr/>
          </p:nvGrpSpPr>
          <p:grpSpPr>
            <a:xfrm>
              <a:off x="4207330" y="-1"/>
              <a:ext cx="2057401" cy="751113"/>
              <a:chOff x="0" y="0"/>
              <a:chExt cx="2057400" cy="751111"/>
            </a:xfrm>
          </p:grpSpPr>
          <p:sp>
            <p:nvSpPr>
              <p:cNvPr id="523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4" name="as.matrix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as.matrix()</a:t>
                </a:r>
              </a:p>
            </p:txBody>
          </p:sp>
        </p:grpSp>
        <p:grpSp>
          <p:nvGrpSpPr>
            <p:cNvPr id="528" name="Rectangle: Rounded Corners 11"/>
            <p:cNvGrpSpPr/>
            <p:nvPr/>
          </p:nvGrpSpPr>
          <p:grpSpPr>
            <a:xfrm>
              <a:off x="6310995" y="-1"/>
              <a:ext cx="2057401" cy="751113"/>
              <a:chOff x="0" y="0"/>
              <a:chExt cx="2057400" cy="751111"/>
            </a:xfrm>
          </p:grpSpPr>
          <p:sp>
            <p:nvSpPr>
              <p:cNvPr id="526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27" name="as.data.frame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as.data.frame()</a:t>
                </a:r>
              </a:p>
            </p:txBody>
          </p:sp>
        </p:grpSp>
        <p:grpSp>
          <p:nvGrpSpPr>
            <p:cNvPr id="531" name="Rectangle: Rounded Corners 12"/>
            <p:cNvGrpSpPr/>
            <p:nvPr/>
          </p:nvGrpSpPr>
          <p:grpSpPr>
            <a:xfrm>
              <a:off x="8414660" y="-1"/>
              <a:ext cx="2057401" cy="751113"/>
              <a:chOff x="0" y="0"/>
              <a:chExt cx="2057400" cy="751111"/>
            </a:xfrm>
          </p:grpSpPr>
          <p:sp>
            <p:nvSpPr>
              <p:cNvPr id="529" name="Rounded Rectangle"/>
              <p:cNvSpPr/>
              <p:nvPr/>
            </p:nvSpPr>
            <p:spPr>
              <a:xfrm>
                <a:off x="0" y="0"/>
                <a:ext cx="2057400" cy="751112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0" name="as.list()"/>
              <p:cNvSpPr txBox="1"/>
              <p:nvPr/>
            </p:nvSpPr>
            <p:spPr>
              <a:xfrm>
                <a:off x="91910" y="190135"/>
                <a:ext cx="1873580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as.list()</a:t>
                </a:r>
              </a:p>
            </p:txBody>
          </p:sp>
        </p:grpSp>
      </p:grpSp>
      <p:sp>
        <p:nvSpPr>
          <p:cNvPr id="533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pPr/>
            <a:r>
              <a:t>Converting between data structures in R is possible.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grpSp>
        <p:nvGrpSpPr>
          <p:cNvPr id="551" name="Content Placeholder 3"/>
          <p:cNvGrpSpPr/>
          <p:nvPr/>
        </p:nvGrpSpPr>
        <p:grpSpPr>
          <a:xfrm>
            <a:off x="4289646" y="1798527"/>
            <a:ext cx="3612707" cy="4405534"/>
            <a:chOff x="0" y="0"/>
            <a:chExt cx="3612705" cy="4405533"/>
          </a:xfrm>
        </p:grpSpPr>
        <p:grpSp>
          <p:nvGrpSpPr>
            <p:cNvPr id="538" name="Group"/>
            <p:cNvGrpSpPr/>
            <p:nvPr/>
          </p:nvGrpSpPr>
          <p:grpSpPr>
            <a:xfrm>
              <a:off x="681352" y="-1"/>
              <a:ext cx="2250002" cy="894082"/>
              <a:chOff x="0" y="0"/>
              <a:chExt cx="2250000" cy="894080"/>
            </a:xfrm>
          </p:grpSpPr>
          <p:sp>
            <p:nvSpPr>
              <p:cNvPr id="536" name="Rectangle"/>
              <p:cNvSpPr/>
              <p:nvPr/>
            </p:nvSpPr>
            <p:spPr>
              <a:xfrm>
                <a:off x="0" y="29009"/>
                <a:ext cx="2250001" cy="836061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7" name="Vectors"/>
              <p:cNvSpPr txBox="1"/>
              <p:nvPr/>
            </p:nvSpPr>
            <p:spPr>
              <a:xfrm>
                <a:off x="0" y="0"/>
                <a:ext cx="2250001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Vectors</a:t>
                </a:r>
              </a:p>
            </p:txBody>
          </p:sp>
        </p:grpSp>
        <p:grpSp>
          <p:nvGrpSpPr>
            <p:cNvPr id="541" name="Group"/>
            <p:cNvGrpSpPr/>
            <p:nvPr/>
          </p:nvGrpSpPr>
          <p:grpSpPr>
            <a:xfrm>
              <a:off x="703853" y="877862"/>
              <a:ext cx="2205001" cy="894081"/>
              <a:chOff x="0" y="0"/>
              <a:chExt cx="2204999" cy="894080"/>
            </a:xfrm>
          </p:grpSpPr>
          <p:sp>
            <p:nvSpPr>
              <p:cNvPr id="539" name="Rectangle"/>
              <p:cNvSpPr/>
              <p:nvPr/>
            </p:nvSpPr>
            <p:spPr>
              <a:xfrm>
                <a:off x="0" y="29009"/>
                <a:ext cx="2205000" cy="836061"/>
              </a:xfrm>
              <a:prstGeom prst="rect">
                <a:avLst/>
              </a:prstGeom>
              <a:solidFill>
                <a:srgbClr val="54CCC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0" name="Factors"/>
              <p:cNvSpPr txBox="1"/>
              <p:nvPr/>
            </p:nvSpPr>
            <p:spPr>
              <a:xfrm>
                <a:off x="0" y="0"/>
                <a:ext cx="2205000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Factors</a:t>
                </a:r>
              </a:p>
            </p:txBody>
          </p:sp>
        </p:grpSp>
        <p:grpSp>
          <p:nvGrpSpPr>
            <p:cNvPr id="544" name="Group"/>
            <p:cNvGrpSpPr/>
            <p:nvPr/>
          </p:nvGrpSpPr>
          <p:grpSpPr>
            <a:xfrm>
              <a:off x="0" y="1755726"/>
              <a:ext cx="3612706" cy="894081"/>
              <a:chOff x="0" y="0"/>
              <a:chExt cx="3612705" cy="894080"/>
            </a:xfrm>
          </p:grpSpPr>
          <p:sp>
            <p:nvSpPr>
              <p:cNvPr id="542" name="Rectangle"/>
              <p:cNvSpPr/>
              <p:nvPr/>
            </p:nvSpPr>
            <p:spPr>
              <a:xfrm>
                <a:off x="0" y="29009"/>
                <a:ext cx="3612706" cy="836061"/>
              </a:xfrm>
              <a:prstGeom prst="rect">
                <a:avLst/>
              </a:prstGeom>
              <a:solidFill>
                <a:srgbClr val="4DC58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3" name="Data Frames"/>
              <p:cNvSpPr txBox="1"/>
              <p:nvPr/>
            </p:nvSpPr>
            <p:spPr>
              <a:xfrm>
                <a:off x="0" y="0"/>
                <a:ext cx="3612706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Data Frames</a:t>
                </a:r>
              </a:p>
            </p:txBody>
          </p:sp>
        </p:grpSp>
        <p:grpSp>
          <p:nvGrpSpPr>
            <p:cNvPr id="547" name="Group"/>
            <p:cNvGrpSpPr/>
            <p:nvPr/>
          </p:nvGrpSpPr>
          <p:grpSpPr>
            <a:xfrm>
              <a:off x="568853" y="2633589"/>
              <a:ext cx="2475001" cy="894081"/>
              <a:chOff x="0" y="0"/>
              <a:chExt cx="2475000" cy="894080"/>
            </a:xfrm>
          </p:grpSpPr>
          <p:sp>
            <p:nvSpPr>
              <p:cNvPr id="545" name="Rectangle"/>
              <p:cNvSpPr/>
              <p:nvPr/>
            </p:nvSpPr>
            <p:spPr>
              <a:xfrm>
                <a:off x="0" y="29009"/>
                <a:ext cx="2475001" cy="836061"/>
              </a:xfrm>
              <a:prstGeom prst="rect">
                <a:avLst/>
              </a:prstGeom>
              <a:solidFill>
                <a:srgbClr val="48BB4F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6" name="Matrices"/>
              <p:cNvSpPr txBox="1"/>
              <p:nvPr/>
            </p:nvSpPr>
            <p:spPr>
              <a:xfrm>
                <a:off x="0" y="0"/>
                <a:ext cx="2475001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Matrices</a:t>
                </a:r>
              </a:p>
            </p:txBody>
          </p:sp>
        </p:grpSp>
        <p:grpSp>
          <p:nvGrpSpPr>
            <p:cNvPr id="550" name="Group"/>
            <p:cNvGrpSpPr/>
            <p:nvPr/>
          </p:nvGrpSpPr>
          <p:grpSpPr>
            <a:xfrm>
              <a:off x="1086353" y="3511452"/>
              <a:ext cx="1440001" cy="894082"/>
              <a:chOff x="0" y="0"/>
              <a:chExt cx="1439999" cy="894080"/>
            </a:xfrm>
          </p:grpSpPr>
          <p:sp>
            <p:nvSpPr>
              <p:cNvPr id="548" name="Rectangle"/>
              <p:cNvSpPr/>
              <p:nvPr/>
            </p:nvSpPr>
            <p:spPr>
              <a:xfrm>
                <a:off x="0" y="29009"/>
                <a:ext cx="1440000" cy="836061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20447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9" name="Lists"/>
              <p:cNvSpPr txBox="1"/>
              <p:nvPr/>
            </p:nvSpPr>
            <p:spPr>
              <a:xfrm>
                <a:off x="0" y="0"/>
                <a:ext cx="1440000" cy="8940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16839" tIns="116839" rIns="116839" bIns="116839" numCol="1" anchor="ctr">
                <a:spAutoFit/>
              </a:bodyPr>
              <a:lstStyle>
                <a:lvl1pPr algn="ctr" defTabSz="2044700">
                  <a:lnSpc>
                    <a:spcPct val="90000"/>
                  </a:lnSpc>
                  <a:spcBef>
                    <a:spcPts val="1900"/>
                  </a:spcBef>
                  <a:defRPr sz="4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Lists</a:t>
                </a:r>
              </a:p>
            </p:txBody>
          </p:sp>
        </p:grpSp>
      </p:grpSp>
      <p:sp>
        <p:nvSpPr>
          <p:cNvPr id="552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Defining a Function</a:t>
            </a:r>
          </a:p>
        </p:txBody>
      </p:sp>
      <p:sp>
        <p:nvSpPr>
          <p:cNvPr id="555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pPr/>
            <a:r>
              <a:t>Write functions for repetitive operations.</a:t>
            </a:r>
          </a:p>
        </p:txBody>
      </p:sp>
      <p:sp>
        <p:nvSpPr>
          <p:cNvPr id="55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59" name="Content Placeholder 2"/>
          <p:cNvGrpSpPr/>
          <p:nvPr/>
        </p:nvGrpSpPr>
        <p:grpSpPr>
          <a:xfrm>
            <a:off x="1722966" y="2948947"/>
            <a:ext cx="8746067" cy="2486653"/>
            <a:chOff x="0" y="0"/>
            <a:chExt cx="8746066" cy="2486652"/>
          </a:xfrm>
        </p:grpSpPr>
        <p:sp>
          <p:nvSpPr>
            <p:cNvPr id="557" name="Rectangle"/>
            <p:cNvSpPr/>
            <p:nvPr/>
          </p:nvSpPr>
          <p:spPr>
            <a:xfrm>
              <a:off x="-1" y="-1"/>
              <a:ext cx="8746068" cy="248665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00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</a:p>
          </p:txBody>
        </p:sp>
        <p:sp>
          <p:nvSpPr>
            <p:cNvPr id="558" name="function_name &lt;- function(argument1 , argument2,…) {…"/>
            <p:cNvSpPr txBox="1"/>
            <p:nvPr/>
          </p:nvSpPr>
          <p:spPr>
            <a:xfrm>
              <a:off x="64769" y="19049"/>
              <a:ext cx="8616528" cy="244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 fontScale="100000" lnSpcReduction="0"/>
            </a:bodyPr>
            <a:lstStyle/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function_name &lt;- </a:t>
              </a:r>
              <a:r>
                <a:rPr>
                  <a:solidFill>
                    <a:srgbClr val="FF0000"/>
                  </a:solidFill>
                </a:rPr>
                <a:t>function</a:t>
              </a:r>
              <a:r>
                <a:t>(</a:t>
              </a:r>
              <a:r>
                <a:rPr>
                  <a:solidFill>
                    <a:srgbClr val="00B0F0"/>
                  </a:solidFill>
                </a:rPr>
                <a:t>argument1</a:t>
              </a:r>
              <a:r>
                <a:t> , </a:t>
              </a:r>
              <a:r>
                <a:rPr>
                  <a:solidFill>
                    <a:srgbClr val="00B0F0"/>
                  </a:solidFill>
                </a:rPr>
                <a:t>argument2</a:t>
              </a:r>
              <a:r>
                <a:t>,…) {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00B050"/>
                  </a:solidFill>
                </a:rPr>
                <a:t>Do Something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	</a:t>
              </a:r>
              <a:r>
                <a:rPr>
                  <a:solidFill>
                    <a:srgbClr val="FF0000"/>
                  </a:solidFill>
                </a:rPr>
                <a:t>return</a:t>
              </a:r>
              <a:r>
                <a:t>(output)</a:t>
              </a:r>
              <a:endParaRPr sz="2716"/>
            </a:p>
            <a:p>
              <a:pPr defTabSz="886968">
                <a:lnSpc>
                  <a:spcPct val="90000"/>
                </a:lnSpc>
                <a:spcBef>
                  <a:spcPts val="900"/>
                </a:spcBef>
                <a:defRPr sz="1940">
                  <a:latin typeface="Simplified Arabic Fixed"/>
                  <a:ea typeface="Simplified Arabic Fixed"/>
                  <a:cs typeface="Simplified Arabic Fixed"/>
                  <a:sym typeface="Simplified Arabic Fixed"/>
                </a:defRPr>
              </a:pPr>
              <a:r>
                <a:t>} </a:t>
              </a:r>
              <a:endParaRPr sz="2716"/>
            </a:p>
          </p:txBody>
        </p:sp>
      </p:grpSp>
      <p:pic>
        <p:nvPicPr>
          <p:cNvPr id="560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4571" y="2740469"/>
            <a:ext cx="7142858" cy="3571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500" fill="hold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9" grpId="2"/>
      <p:bldP build="whole" bldLvl="1" animBg="1" rev="0" advAuto="0" spid="560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Naming Objects and Functions</a:t>
            </a:r>
          </a:p>
        </p:txBody>
      </p:sp>
      <p:sp>
        <p:nvSpPr>
          <p:cNvPr id="563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letters, numbers, period, underscore</a:t>
            </a:r>
          </a:p>
          <a:p>
            <a:pPr marL="0" indent="0">
              <a:lnSpc>
                <a:spcPct val="150000"/>
              </a:lnSpc>
              <a:buSzTx/>
              <a:buNone/>
            </a:pPr>
            <a:r>
              <a:t>snake_case </a:t>
            </a:r>
          </a:p>
          <a:p>
            <a:pPr marL="0" indent="0">
              <a:lnSpc>
                <a:spcPct val="150000"/>
              </a:lnSpc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someUseUpperLettersToSeparateWords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some.use.dots</a:t>
            </a:r>
          </a:p>
        </p:txBody>
      </p:sp>
      <p:sp>
        <p:nvSpPr>
          <p:cNvPr id="564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3541" y="3168072"/>
            <a:ext cx="3950259" cy="332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Introduction to the Workshop </a:t>
            </a:r>
          </a:p>
        </p:txBody>
      </p:sp>
      <p:grpSp>
        <p:nvGrpSpPr>
          <p:cNvPr id="122" name="Content Placeholder 4"/>
          <p:cNvGrpSpPr/>
          <p:nvPr/>
        </p:nvGrpSpPr>
        <p:grpSpPr>
          <a:xfrm>
            <a:off x="841279" y="3250619"/>
            <a:ext cx="10509440" cy="1501349"/>
            <a:chOff x="0" y="0"/>
            <a:chExt cx="10509438" cy="1501347"/>
          </a:xfrm>
        </p:grpSpPr>
        <p:grpSp>
          <p:nvGrpSpPr>
            <p:cNvPr id="115" name="Group"/>
            <p:cNvGrpSpPr/>
            <p:nvPr/>
          </p:nvGrpSpPr>
          <p:grpSpPr>
            <a:xfrm>
              <a:off x="0" y="0"/>
              <a:ext cx="3753371" cy="1501348"/>
              <a:chOff x="0" y="0"/>
              <a:chExt cx="3753370" cy="1501347"/>
            </a:xfrm>
          </p:grpSpPr>
          <p:sp>
            <p:nvSpPr>
              <p:cNvPr id="113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chemeClr val="accent4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4" name="Introduction to R"/>
              <p:cNvSpPr txBox="1"/>
              <p:nvPr/>
            </p:nvSpPr>
            <p:spPr>
              <a:xfrm>
                <a:off x="833350" y="274995"/>
                <a:ext cx="2169347" cy="951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Introduction to R</a:t>
                </a:r>
              </a:p>
            </p:txBody>
          </p:sp>
        </p:grpSp>
        <p:grpSp>
          <p:nvGrpSpPr>
            <p:cNvPr id="118" name="Group"/>
            <p:cNvGrpSpPr/>
            <p:nvPr/>
          </p:nvGrpSpPr>
          <p:grpSpPr>
            <a:xfrm>
              <a:off x="3378034" y="0"/>
              <a:ext cx="3753371" cy="1501348"/>
              <a:chOff x="0" y="0"/>
              <a:chExt cx="3753370" cy="1501347"/>
            </a:xfrm>
          </p:grpSpPr>
          <p:sp>
            <p:nvSpPr>
              <p:cNvPr id="116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rgbClr val="30E84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7" name="RNA-seq Data Analysis"/>
              <p:cNvSpPr txBox="1"/>
              <p:nvPr/>
            </p:nvSpPr>
            <p:spPr>
              <a:xfrm>
                <a:off x="833350" y="69254"/>
                <a:ext cx="2169346" cy="13628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RNA-seq Data Analysis</a:t>
                </a:r>
              </a:p>
            </p:txBody>
          </p:sp>
        </p:grpSp>
        <p:grpSp>
          <p:nvGrpSpPr>
            <p:cNvPr id="121" name="Group"/>
            <p:cNvGrpSpPr/>
            <p:nvPr/>
          </p:nvGrpSpPr>
          <p:grpSpPr>
            <a:xfrm>
              <a:off x="6756067" y="0"/>
              <a:ext cx="3753372" cy="1501348"/>
              <a:chOff x="0" y="0"/>
              <a:chExt cx="3753370" cy="1501347"/>
            </a:xfrm>
          </p:grpSpPr>
          <p:sp>
            <p:nvSpPr>
              <p:cNvPr id="119" name="Chevron"/>
              <p:cNvSpPr/>
              <p:nvPr/>
            </p:nvSpPr>
            <p:spPr>
              <a:xfrm>
                <a:off x="0" y="0"/>
                <a:ext cx="3753371" cy="1501348"/>
              </a:xfrm>
              <a:prstGeom prst="chevron">
                <a:avLst>
                  <a:gd name="adj" fmla="val 50000"/>
                </a:avLst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3779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20" name="Pathway Analysis"/>
              <p:cNvSpPr txBox="1"/>
              <p:nvPr/>
            </p:nvSpPr>
            <p:spPr>
              <a:xfrm>
                <a:off x="833351" y="274995"/>
                <a:ext cx="2169346" cy="951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1339" tIns="41339" rIns="41339" bIns="41339" numCol="1" anchor="ctr">
                <a:spAutoFit/>
              </a:bodyPr>
              <a:lstStyle>
                <a:lvl1pPr algn="ctr" defTabSz="1377950">
                  <a:lnSpc>
                    <a:spcPct val="90000"/>
                  </a:lnSpc>
                  <a:spcBef>
                    <a:spcPts val="1300"/>
                  </a:spcBef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Pathway Analysis</a:t>
                </a:r>
              </a:p>
            </p:txBody>
          </p:sp>
        </p:grpSp>
      </p:grpSp>
      <p:sp>
        <p:nvSpPr>
          <p:cNvPr id="12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Naming</a:t>
            </a:r>
          </a:p>
        </p:txBody>
      </p:sp>
      <p:grpSp>
        <p:nvGrpSpPr>
          <p:cNvPr id="577" name="Content Placeholder 3"/>
          <p:cNvGrpSpPr/>
          <p:nvPr/>
        </p:nvGrpSpPr>
        <p:grpSpPr>
          <a:xfrm>
            <a:off x="1026700" y="2466082"/>
            <a:ext cx="3632571" cy="3309879"/>
            <a:chOff x="0" y="0"/>
            <a:chExt cx="3632570" cy="3309876"/>
          </a:xfrm>
        </p:grpSpPr>
        <p:grpSp>
          <p:nvGrpSpPr>
            <p:cNvPr id="570" name="Group"/>
            <p:cNvGrpSpPr/>
            <p:nvPr/>
          </p:nvGrpSpPr>
          <p:grpSpPr>
            <a:xfrm>
              <a:off x="1253785" y="0"/>
              <a:ext cx="1125001" cy="1067702"/>
              <a:chOff x="0" y="0"/>
              <a:chExt cx="1125000" cy="1067701"/>
            </a:xfrm>
          </p:grpSpPr>
          <p:sp>
            <p:nvSpPr>
              <p:cNvPr id="568" name="Rectangle"/>
              <p:cNvSpPr/>
              <p:nvPr/>
            </p:nvSpPr>
            <p:spPr>
              <a:xfrm>
                <a:off x="-1" y="0"/>
                <a:ext cx="1125002" cy="1067702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69" name="cars_df"/>
              <p:cNvSpPr txBox="1"/>
              <p:nvPr/>
            </p:nvSpPr>
            <p:spPr>
              <a:xfrm>
                <a:off x="0" y="301440"/>
                <a:ext cx="1125001" cy="464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cars_df</a:t>
                </a:r>
              </a:p>
            </p:txBody>
          </p:sp>
        </p:grpSp>
        <p:grpSp>
          <p:nvGrpSpPr>
            <p:cNvPr id="573" name="Group"/>
            <p:cNvGrpSpPr/>
            <p:nvPr/>
          </p:nvGrpSpPr>
          <p:grpSpPr>
            <a:xfrm>
              <a:off x="520672" y="1121086"/>
              <a:ext cx="2591225" cy="1067703"/>
              <a:chOff x="0" y="0"/>
              <a:chExt cx="2591223" cy="1067701"/>
            </a:xfrm>
          </p:grpSpPr>
          <p:sp>
            <p:nvSpPr>
              <p:cNvPr id="571" name="Rectangle"/>
              <p:cNvSpPr/>
              <p:nvPr/>
            </p:nvSpPr>
            <p:spPr>
              <a:xfrm>
                <a:off x="-1" y="0"/>
                <a:ext cx="2591225" cy="1067702"/>
              </a:xfrm>
              <a:prstGeom prst="rect">
                <a:avLst/>
              </a:prstGeom>
              <a:solidFill>
                <a:srgbClr val="4DC58D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72" name="Is_odd = TRUE"/>
              <p:cNvSpPr txBox="1"/>
              <p:nvPr/>
            </p:nvSpPr>
            <p:spPr>
              <a:xfrm>
                <a:off x="0" y="301440"/>
                <a:ext cx="2591224" cy="464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Is_odd = TRUE</a:t>
                </a:r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0" y="2242174"/>
              <a:ext cx="3632571" cy="1067703"/>
              <a:chOff x="0" y="0"/>
              <a:chExt cx="3632570" cy="1067701"/>
            </a:xfrm>
          </p:grpSpPr>
          <p:sp>
            <p:nvSpPr>
              <p:cNvPr id="574" name="Rectangle"/>
              <p:cNvSpPr/>
              <p:nvPr/>
            </p:nvSpPr>
            <p:spPr>
              <a:xfrm>
                <a:off x="0" y="0"/>
                <a:ext cx="3632570" cy="106770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75" name="SELECTED_NUMS = 10"/>
              <p:cNvSpPr txBox="1"/>
              <p:nvPr/>
            </p:nvSpPr>
            <p:spPr>
              <a:xfrm>
                <a:off x="0" y="301440"/>
                <a:ext cx="3632571" cy="464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 algn="ctr" defTabSz="10668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SELECTED_NUMS = 10</a:t>
                </a:r>
              </a:p>
            </p:txBody>
          </p:sp>
        </p:grpSp>
      </p:grpSp>
      <p:sp>
        <p:nvSpPr>
          <p:cNvPr id="578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79" name="TextBox 5"/>
          <p:cNvSpPr txBox="1"/>
          <p:nvPr/>
        </p:nvSpPr>
        <p:spPr>
          <a:xfrm>
            <a:off x="4977846" y="2141299"/>
            <a:ext cx="6375954" cy="14757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</a:p>
          <a:p>
            <a:pPr algn="ctr">
              <a:defRPr sz="2400">
                <a:solidFill>
                  <a:srgbClr val="FFFFFF"/>
                </a:solidFill>
              </a:defRPr>
            </a:pPr>
            <a:r>
              <a:t>up_regulated_genes_from_gsea_method_and_mesh_database_list</a:t>
            </a:r>
          </a:p>
        </p:txBody>
      </p:sp>
      <p:sp>
        <p:nvSpPr>
          <p:cNvPr id="580" name="Arrow: Down 6"/>
          <p:cNvSpPr/>
          <p:nvPr/>
        </p:nvSpPr>
        <p:spPr>
          <a:xfrm>
            <a:off x="7682116" y="3921607"/>
            <a:ext cx="967410" cy="1245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3213"/>
                </a:moveTo>
                <a:lnTo>
                  <a:pt x="5400" y="132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3213"/>
                </a:lnTo>
                <a:lnTo>
                  <a:pt x="21600" y="13213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BA8C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1" name="TextBox 8"/>
          <p:cNvSpPr txBox="1"/>
          <p:nvPr/>
        </p:nvSpPr>
        <p:spPr>
          <a:xfrm>
            <a:off x="6856200" y="5421010"/>
            <a:ext cx="2619241" cy="43434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up_gsea_mesh_l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Libraries and Packages</a:t>
            </a:r>
          </a:p>
        </p:txBody>
      </p:sp>
      <p:sp>
        <p:nvSpPr>
          <p:cNvPr id="584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In R, a package is a collection of R functions and data. </a:t>
            </a:r>
          </a:p>
          <a:p>
            <a:pPr>
              <a:lnSpc>
                <a:spcPct val="150000"/>
              </a:lnSpc>
            </a:pPr>
            <a:r>
              <a:t>Packages are stored in libraries.</a:t>
            </a:r>
          </a:p>
        </p:txBody>
      </p:sp>
      <p:sp>
        <p:nvSpPr>
          <p:cNvPr id="585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8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617" y="3484176"/>
            <a:ext cx="4715849" cy="3252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rcRect l="13838" t="0" r="8357" b="0"/>
          <a:stretch>
            <a:fillRect/>
          </a:stretch>
        </p:blipFill>
        <p:spPr>
          <a:xfrm>
            <a:off x="5279183" y="3484176"/>
            <a:ext cx="3300707" cy="31360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7" name="Content Placeholder 3"/>
          <p:cNvGrpSpPr/>
          <p:nvPr/>
        </p:nvGrpSpPr>
        <p:grpSpPr>
          <a:xfrm>
            <a:off x="8356759" y="2783295"/>
            <a:ext cx="3600001" cy="3951435"/>
            <a:chOff x="0" y="0"/>
            <a:chExt cx="3600000" cy="3951434"/>
          </a:xfrm>
        </p:grpSpPr>
        <p:grpSp>
          <p:nvGrpSpPr>
            <p:cNvPr id="590" name="Group"/>
            <p:cNvGrpSpPr/>
            <p:nvPr/>
          </p:nvGrpSpPr>
          <p:grpSpPr>
            <a:xfrm>
              <a:off x="944999" y="0"/>
              <a:ext cx="1710002" cy="1274657"/>
              <a:chOff x="0" y="0"/>
              <a:chExt cx="1710000" cy="1274656"/>
            </a:xfrm>
          </p:grpSpPr>
          <p:sp>
            <p:nvSpPr>
              <p:cNvPr id="588" name="Rectangle"/>
              <p:cNvSpPr/>
              <p:nvPr/>
            </p:nvSpPr>
            <p:spPr>
              <a:xfrm>
                <a:off x="-1" y="-1"/>
                <a:ext cx="1710002" cy="1274658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8224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89" name="CRAN"/>
              <p:cNvSpPr txBox="1"/>
              <p:nvPr/>
            </p:nvSpPr>
            <p:spPr>
              <a:xfrm>
                <a:off x="0" y="234738"/>
                <a:ext cx="1710001" cy="805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4139" tIns="104139" rIns="104139" bIns="104139" numCol="1" anchor="ctr">
                <a:spAutoFit/>
              </a:bodyPr>
              <a:lstStyle>
                <a:lvl1pPr algn="ctr" defTabSz="1822450">
                  <a:lnSpc>
                    <a:spcPct val="90000"/>
                  </a:lnSpc>
                  <a:spcBef>
                    <a:spcPts val="1700"/>
                  </a:spcBef>
                  <a:defRPr sz="4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CRAN</a:t>
                </a:r>
              </a:p>
            </p:txBody>
          </p:sp>
        </p:grpSp>
        <p:grpSp>
          <p:nvGrpSpPr>
            <p:cNvPr id="593" name="Group"/>
            <p:cNvGrpSpPr/>
            <p:nvPr/>
          </p:nvGrpSpPr>
          <p:grpSpPr>
            <a:xfrm>
              <a:off x="0" y="1304522"/>
              <a:ext cx="3600001" cy="1342391"/>
              <a:chOff x="0" y="0"/>
              <a:chExt cx="3600000" cy="1342389"/>
            </a:xfrm>
          </p:grpSpPr>
          <p:sp>
            <p:nvSpPr>
              <p:cNvPr id="591" name="Rectangle"/>
              <p:cNvSpPr/>
              <p:nvPr/>
            </p:nvSpPr>
            <p:spPr>
              <a:xfrm>
                <a:off x="0" y="33866"/>
                <a:ext cx="3600001" cy="127465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8224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2" name=".zip files on your computer"/>
              <p:cNvSpPr txBox="1"/>
              <p:nvPr/>
            </p:nvSpPr>
            <p:spPr>
              <a:xfrm>
                <a:off x="0" y="0"/>
                <a:ext cx="3600001" cy="13423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4139" tIns="104139" rIns="104139" bIns="104139" numCol="1" anchor="ctr">
                <a:spAutoFit/>
              </a:bodyPr>
              <a:lstStyle>
                <a:lvl1pPr algn="ctr" defTabSz="1822450">
                  <a:lnSpc>
                    <a:spcPct val="90000"/>
                  </a:lnSpc>
                  <a:spcBef>
                    <a:spcPts val="1700"/>
                  </a:spcBef>
                  <a:defRPr sz="4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.zip files on your computer</a:t>
                </a:r>
              </a:p>
            </p:txBody>
          </p:sp>
        </p:grpSp>
        <p:grpSp>
          <p:nvGrpSpPr>
            <p:cNvPr id="596" name="Group"/>
            <p:cNvGrpSpPr/>
            <p:nvPr/>
          </p:nvGrpSpPr>
          <p:grpSpPr>
            <a:xfrm>
              <a:off x="877500" y="2676778"/>
              <a:ext cx="1845001" cy="1274657"/>
              <a:chOff x="0" y="0"/>
              <a:chExt cx="1844999" cy="1274656"/>
            </a:xfrm>
          </p:grpSpPr>
          <p:sp>
            <p:nvSpPr>
              <p:cNvPr id="594" name="Rectangle"/>
              <p:cNvSpPr/>
              <p:nvPr/>
            </p:nvSpPr>
            <p:spPr>
              <a:xfrm>
                <a:off x="0" y="-1"/>
                <a:ext cx="1845000" cy="1274658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8224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95" name="GitHub"/>
              <p:cNvSpPr txBox="1"/>
              <p:nvPr/>
            </p:nvSpPr>
            <p:spPr>
              <a:xfrm>
                <a:off x="0" y="234738"/>
                <a:ext cx="1845000" cy="805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4139" tIns="104139" rIns="104139" bIns="104139" numCol="1" anchor="ctr">
                <a:spAutoFit/>
              </a:bodyPr>
              <a:lstStyle>
                <a:lvl1pPr algn="ctr" defTabSz="1822450">
                  <a:lnSpc>
                    <a:spcPct val="90000"/>
                  </a:lnSpc>
                  <a:spcBef>
                    <a:spcPts val="1700"/>
                  </a:spcBef>
                  <a:defRPr sz="4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GitHub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Data Wrangling</a:t>
            </a:r>
          </a:p>
        </p:txBody>
      </p:sp>
      <p:sp>
        <p:nvSpPr>
          <p:cNvPr id="600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pPr/>
            <a:r>
              <a:t>Data wrangling Refers to various processes designed to transform raw data.</a:t>
            </a:r>
          </a:p>
        </p:txBody>
      </p:sp>
      <p:sp>
        <p:nvSpPr>
          <p:cNvPr id="601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627" name="Group 11"/>
          <p:cNvGrpSpPr/>
          <p:nvPr/>
        </p:nvGrpSpPr>
        <p:grpSpPr>
          <a:xfrm>
            <a:off x="1259630" y="3330707"/>
            <a:ext cx="9776929" cy="3049939"/>
            <a:chOff x="0" y="0"/>
            <a:chExt cx="9776927" cy="3049938"/>
          </a:xfrm>
        </p:grpSpPr>
        <p:grpSp>
          <p:nvGrpSpPr>
            <p:cNvPr id="622" name="Group 6"/>
            <p:cNvGrpSpPr/>
            <p:nvPr/>
          </p:nvGrpSpPr>
          <p:grpSpPr>
            <a:xfrm>
              <a:off x="2780" y="-1"/>
              <a:ext cx="6675416" cy="2665355"/>
              <a:chOff x="0" y="0"/>
              <a:chExt cx="6675416" cy="2665353"/>
            </a:xfrm>
          </p:grpSpPr>
          <p:grpSp>
            <p:nvGrpSpPr>
              <p:cNvPr id="608" name="Diagram 4"/>
              <p:cNvGrpSpPr/>
              <p:nvPr/>
            </p:nvGrpSpPr>
            <p:grpSpPr>
              <a:xfrm>
                <a:off x="-1" y="1782166"/>
                <a:ext cx="3157519" cy="685800"/>
                <a:chOff x="0" y="0"/>
                <a:chExt cx="3157517" cy="685799"/>
              </a:xfrm>
            </p:grpSpPr>
            <p:grpSp>
              <p:nvGrpSpPr>
                <p:cNvPr id="604" name="Group"/>
                <p:cNvGrpSpPr/>
                <p:nvPr/>
              </p:nvGrpSpPr>
              <p:grpSpPr>
                <a:xfrm>
                  <a:off x="0" y="0"/>
                  <a:ext cx="1661852" cy="685800"/>
                  <a:chOff x="0" y="0"/>
                  <a:chExt cx="1661851" cy="685799"/>
                </a:xfrm>
              </p:grpSpPr>
              <p:sp>
                <p:nvSpPr>
                  <p:cNvPr id="602" name="Chevron"/>
                  <p:cNvSpPr/>
                  <p:nvPr/>
                </p:nvSpPr>
                <p:spPr>
                  <a:xfrm>
                    <a:off x="0" y="0"/>
                    <a:ext cx="1661852" cy="6858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603" name="Import"/>
                  <p:cNvSpPr txBox="1"/>
                  <p:nvPr/>
                </p:nvSpPr>
                <p:spPr>
                  <a:xfrm>
                    <a:off x="396240" y="176529"/>
                    <a:ext cx="92271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6669" tIns="26669" rIns="26669" bIns="26669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/>
                    <a:r>
                      <a:t>Import</a:t>
                    </a:r>
                  </a:p>
                </p:txBody>
              </p:sp>
            </p:grpSp>
            <p:grpSp>
              <p:nvGrpSpPr>
                <p:cNvPr id="607" name="Group"/>
                <p:cNvGrpSpPr/>
                <p:nvPr/>
              </p:nvGrpSpPr>
              <p:grpSpPr>
                <a:xfrm>
                  <a:off x="1495666" y="0"/>
                  <a:ext cx="1661852" cy="685800"/>
                  <a:chOff x="0" y="0"/>
                  <a:chExt cx="1661851" cy="685799"/>
                </a:xfrm>
              </p:grpSpPr>
              <p:sp>
                <p:nvSpPr>
                  <p:cNvPr id="605" name="Chevron"/>
                  <p:cNvSpPr/>
                  <p:nvPr/>
                </p:nvSpPr>
                <p:spPr>
                  <a:xfrm>
                    <a:off x="0" y="0"/>
                    <a:ext cx="1661852" cy="6858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606" name="Tidy"/>
                  <p:cNvSpPr txBox="1"/>
                  <p:nvPr/>
                </p:nvSpPr>
                <p:spPr>
                  <a:xfrm>
                    <a:off x="396240" y="176529"/>
                    <a:ext cx="922713" cy="332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26669" tIns="26669" rIns="26669" bIns="26669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/>
                    <a:r>
                      <a:t>Tidy</a:t>
                    </a:r>
                  </a:p>
                </p:txBody>
              </p:sp>
            </p:grpSp>
          </p:grpSp>
          <p:grpSp>
            <p:nvGrpSpPr>
              <p:cNvPr id="621" name="Diagram 5"/>
              <p:cNvGrpSpPr/>
              <p:nvPr/>
            </p:nvGrpSpPr>
            <p:grpSpPr>
              <a:xfrm>
                <a:off x="2967914" y="-1"/>
                <a:ext cx="3707503" cy="2665355"/>
                <a:chOff x="0" y="0"/>
                <a:chExt cx="3707502" cy="2665353"/>
              </a:xfrm>
            </p:grpSpPr>
            <p:grpSp>
              <p:nvGrpSpPr>
                <p:cNvPr id="611" name="Group"/>
                <p:cNvGrpSpPr/>
                <p:nvPr/>
              </p:nvGrpSpPr>
              <p:grpSpPr>
                <a:xfrm>
                  <a:off x="1441310" y="0"/>
                  <a:ext cx="1294022" cy="841114"/>
                  <a:chOff x="0" y="0"/>
                  <a:chExt cx="1294020" cy="841113"/>
                </a:xfrm>
              </p:grpSpPr>
              <p:sp>
                <p:nvSpPr>
                  <p:cNvPr id="609" name="Rounded Rectangle"/>
                  <p:cNvSpPr/>
                  <p:nvPr/>
                </p:nvSpPr>
                <p:spPr>
                  <a:xfrm>
                    <a:off x="0" y="0"/>
                    <a:ext cx="1294021" cy="8411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4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610" name="Visualize"/>
                  <p:cNvSpPr txBox="1"/>
                  <p:nvPr/>
                </p:nvSpPr>
                <p:spPr>
                  <a:xfrm>
                    <a:off x="41059" y="204656"/>
                    <a:ext cx="1211902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/>
                    <a:r>
                      <a:t>Visualize</a:t>
                    </a:r>
                  </a:p>
                </p:txBody>
              </p:sp>
            </p:grpSp>
            <p:sp>
              <p:nvSpPr>
                <p:cNvPr id="612" name="Line"/>
                <p:cNvSpPr/>
                <p:nvPr/>
              </p:nvSpPr>
              <p:spPr>
                <a:xfrm>
                  <a:off x="2909317" y="777538"/>
                  <a:ext cx="297949" cy="675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2515" y="5920"/>
                        <a:pt x="20127" y="13532"/>
                        <a:pt x="21600" y="21600"/>
                      </a:cubicBezTo>
                    </a:path>
                  </a:pathLst>
                </a:custGeom>
                <a:noFill/>
                <a:ln w="6350" cap="flat">
                  <a:solidFill>
                    <a:schemeClr val="accent4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grpSp>
              <p:nvGrpSpPr>
                <p:cNvPr id="615" name="Group"/>
                <p:cNvGrpSpPr/>
                <p:nvPr/>
              </p:nvGrpSpPr>
              <p:grpSpPr>
                <a:xfrm>
                  <a:off x="2413481" y="1683850"/>
                  <a:ext cx="1294022" cy="841114"/>
                  <a:chOff x="0" y="0"/>
                  <a:chExt cx="1294020" cy="841113"/>
                </a:xfrm>
              </p:grpSpPr>
              <p:sp>
                <p:nvSpPr>
                  <p:cNvPr id="613" name="Rounded Rectangle"/>
                  <p:cNvSpPr/>
                  <p:nvPr/>
                </p:nvSpPr>
                <p:spPr>
                  <a:xfrm>
                    <a:off x="0" y="0"/>
                    <a:ext cx="1294021" cy="841114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30E845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614" name="Model"/>
                  <p:cNvSpPr txBox="1"/>
                  <p:nvPr/>
                </p:nvSpPr>
                <p:spPr>
                  <a:xfrm>
                    <a:off x="41059" y="204656"/>
                    <a:ext cx="1211902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/>
                    <a:r>
                      <a:t>Model</a:t>
                    </a:r>
                  </a:p>
                </p:txBody>
              </p:sp>
            </p:grpSp>
            <p:sp>
              <p:nvSpPr>
                <p:cNvPr id="616" name="Line"/>
                <p:cNvSpPr/>
                <p:nvPr/>
              </p:nvSpPr>
              <p:spPr>
                <a:xfrm>
                  <a:off x="1628585" y="2566621"/>
                  <a:ext cx="780107" cy="987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6550" fill="norm" stroke="1" extrusionOk="0">
                      <a:moveTo>
                        <a:pt x="21600" y="8754"/>
                      </a:moveTo>
                      <a:lnTo>
                        <a:pt x="21600" y="8754"/>
                      </a:lnTo>
                      <a:cubicBezTo>
                        <a:pt x="14459" y="21600"/>
                        <a:pt x="6794" y="18493"/>
                        <a:pt x="0" y="0"/>
                      </a:cubicBezTo>
                    </a:path>
                  </a:pathLst>
                </a:custGeom>
                <a:noFill/>
                <a:ln w="6350" cap="flat">
                  <a:solidFill>
                    <a:srgbClr val="30E845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grpSp>
              <p:nvGrpSpPr>
                <p:cNvPr id="619" name="Group"/>
                <p:cNvGrpSpPr/>
                <p:nvPr/>
              </p:nvGrpSpPr>
              <p:grpSpPr>
                <a:xfrm>
                  <a:off x="0" y="1762541"/>
                  <a:ext cx="2232301" cy="681201"/>
                  <a:chOff x="0" y="0"/>
                  <a:chExt cx="2232300" cy="681199"/>
                </a:xfrm>
              </p:grpSpPr>
              <p:sp>
                <p:nvSpPr>
                  <p:cNvPr id="617" name="Chevron"/>
                  <p:cNvSpPr/>
                  <p:nvPr/>
                </p:nvSpPr>
                <p:spPr>
                  <a:xfrm>
                    <a:off x="0" y="0"/>
                    <a:ext cx="2232301" cy="68120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 w="12700" cap="flat">
                    <a:solidFill>
                      <a:srgbClr val="FFFFFF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 defTabSz="889000">
                      <a:lnSpc>
                        <a:spcPct val="90000"/>
                      </a:lnSpc>
                      <a:spcBef>
                        <a:spcPts val="700"/>
                      </a:spcBef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618" name="Transform"/>
                  <p:cNvSpPr txBox="1"/>
                  <p:nvPr/>
                </p:nvSpPr>
                <p:spPr>
                  <a:xfrm>
                    <a:off x="340599" y="124699"/>
                    <a:ext cx="1551103" cy="4318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76200" tIns="76200" rIns="76200" bIns="76200" numCol="1" anchor="ctr">
                    <a:spAutoFit/>
                  </a:bodyPr>
                  <a:lstStyle>
                    <a:lvl1pPr algn="ctr" defTabSz="889000">
                      <a:lnSpc>
                        <a:spcPct val="90000"/>
                      </a:lnSpc>
                      <a:spcBef>
                        <a:spcPts val="800"/>
                      </a:spcBef>
                      <a:defRPr sz="2000">
                        <a:solidFill>
                          <a:srgbClr val="FFFFFF"/>
                        </a:solidFill>
                      </a:defRPr>
                    </a:lvl1pPr>
                  </a:lstStyle>
                  <a:p>
                    <a:pPr/>
                    <a:r>
                      <a:t>Transform</a:t>
                    </a:r>
                  </a:p>
                </p:txBody>
              </p:sp>
            </p:grpSp>
            <p:sp>
              <p:nvSpPr>
                <p:cNvPr id="620" name="Line"/>
                <p:cNvSpPr/>
                <p:nvPr/>
              </p:nvSpPr>
              <p:spPr>
                <a:xfrm>
                  <a:off x="966564" y="787560"/>
                  <a:ext cx="291730" cy="7316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0" y="21600"/>
                      </a:lnTo>
                      <a:cubicBezTo>
                        <a:pt x="421" y="13596"/>
                        <a:pt x="8093" y="5923"/>
                        <a:pt x="21600" y="0"/>
                      </a:cubicBezTo>
                    </a:path>
                  </a:pathLst>
                </a:custGeom>
                <a:noFill/>
                <a:ln w="6350" cap="flat">
                  <a:solidFill>
                    <a:schemeClr val="accent5"/>
                  </a:solidFill>
                  <a:prstDash val="solid"/>
                  <a:miter lim="800000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  <p:grpSp>
          <p:nvGrpSpPr>
            <p:cNvPr id="625" name="Group 7"/>
            <p:cNvGrpSpPr/>
            <p:nvPr/>
          </p:nvGrpSpPr>
          <p:grpSpPr>
            <a:xfrm>
              <a:off x="6907262" y="1782166"/>
              <a:ext cx="2869666" cy="685800"/>
              <a:chOff x="0" y="0"/>
              <a:chExt cx="2869664" cy="685799"/>
            </a:xfrm>
          </p:grpSpPr>
          <p:sp>
            <p:nvSpPr>
              <p:cNvPr id="623" name="Arrow: Chevron 8"/>
              <p:cNvSpPr/>
              <p:nvPr/>
            </p:nvSpPr>
            <p:spPr>
              <a:xfrm>
                <a:off x="0" y="0"/>
                <a:ext cx="2869665" cy="685800"/>
              </a:xfrm>
              <a:prstGeom prst="chevron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>
                <a:solidFill>
                  <a:srgbClr val="787878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24" name="Arrow: Chevron 4"/>
              <p:cNvSpPr txBox="1"/>
              <p:nvPr/>
            </p:nvSpPr>
            <p:spPr>
              <a:xfrm>
                <a:off x="645455" y="176529"/>
                <a:ext cx="1632096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6669" tIns="26669" rIns="26669" bIns="26669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communicate</a:t>
                </a:r>
              </a:p>
            </p:txBody>
          </p:sp>
        </p:grpSp>
        <p:sp>
          <p:nvSpPr>
            <p:cNvPr id="626" name="TextBox 10"/>
            <p:cNvSpPr txBox="1"/>
            <p:nvPr/>
          </p:nvSpPr>
          <p:spPr>
            <a:xfrm>
              <a:off x="0" y="2691798"/>
              <a:ext cx="4889242" cy="35814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Wrangle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Importing</a:t>
            </a:r>
          </a:p>
        </p:txBody>
      </p:sp>
      <p:sp>
        <p:nvSpPr>
          <p:cNvPr id="63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642" name="Group 20"/>
          <p:cNvGrpSpPr/>
          <p:nvPr/>
        </p:nvGrpSpPr>
        <p:grpSpPr>
          <a:xfrm>
            <a:off x="2100588" y="2247942"/>
            <a:ext cx="9067887" cy="4156831"/>
            <a:chOff x="0" y="0"/>
            <a:chExt cx="9067886" cy="4156829"/>
          </a:xfrm>
        </p:grpSpPr>
        <p:grpSp>
          <p:nvGrpSpPr>
            <p:cNvPr id="640" name="Group 16"/>
            <p:cNvGrpSpPr/>
            <p:nvPr/>
          </p:nvGrpSpPr>
          <p:grpSpPr>
            <a:xfrm>
              <a:off x="0" y="8345"/>
              <a:ext cx="9067887" cy="4148485"/>
              <a:chOff x="0" y="0"/>
              <a:chExt cx="9067887" cy="4148483"/>
            </a:xfrm>
          </p:grpSpPr>
          <p:pic>
            <p:nvPicPr>
              <p:cNvPr id="631" name="Content Placeholder 5" descr="Content Placeholder 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2472" t="50805" r="89523" b="35708"/>
              <a:stretch>
                <a:fillRect/>
              </a:stretch>
            </p:blipFill>
            <p:spPr>
              <a:xfrm>
                <a:off x="2720431" y="0"/>
                <a:ext cx="1172166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2" name="Content Placeholder 5" descr="Content Placeholder 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2407" t="66585" r="89701" b="19676"/>
              <a:stretch>
                <a:fillRect/>
              </a:stretch>
            </p:blipFill>
            <p:spPr>
              <a:xfrm>
                <a:off x="5194304" y="0"/>
                <a:ext cx="1134141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3" name="Content Placeholder 5" descr="Content Placeholder 5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2728" t="82666" r="89319" b="3637"/>
              <a:stretch>
                <a:fillRect/>
              </a:stretch>
            </p:blipFill>
            <p:spPr>
              <a:xfrm>
                <a:off x="7630151" y="0"/>
                <a:ext cx="1146708" cy="1463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34" name="TextBox 10"/>
              <p:cNvSpPr txBox="1"/>
              <p:nvPr/>
            </p:nvSpPr>
            <p:spPr>
              <a:xfrm>
                <a:off x="0" y="1823108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read_delim()</a:t>
                </a:r>
              </a:p>
            </p:txBody>
          </p:sp>
          <p:sp>
            <p:nvSpPr>
              <p:cNvPr id="635" name="TextBox 11"/>
              <p:cNvSpPr txBox="1"/>
              <p:nvPr/>
            </p:nvSpPr>
            <p:spPr>
              <a:xfrm>
                <a:off x="2466439" y="1823108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read_csv()</a:t>
                </a:r>
              </a:p>
            </p:txBody>
          </p:sp>
          <p:sp>
            <p:nvSpPr>
              <p:cNvPr id="636" name="TextBox 12"/>
              <p:cNvSpPr txBox="1"/>
              <p:nvPr/>
            </p:nvSpPr>
            <p:spPr>
              <a:xfrm>
                <a:off x="4921300" y="1823107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read_csv2()</a:t>
                </a:r>
              </a:p>
            </p:txBody>
          </p:sp>
          <p:sp>
            <p:nvSpPr>
              <p:cNvPr id="637" name="TextBox 13"/>
              <p:cNvSpPr txBox="1"/>
              <p:nvPr/>
            </p:nvSpPr>
            <p:spPr>
              <a:xfrm>
                <a:off x="7387739" y="1823106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read_tsv()</a:t>
                </a:r>
              </a:p>
            </p:txBody>
          </p:sp>
          <p:sp>
            <p:nvSpPr>
              <p:cNvPr id="638" name="TextBox 14"/>
              <p:cNvSpPr txBox="1"/>
              <p:nvPr/>
            </p:nvSpPr>
            <p:spPr>
              <a:xfrm>
                <a:off x="7387739" y="2378117"/>
                <a:ext cx="1680149" cy="389891"/>
              </a:xfrm>
              <a:prstGeom prst="rect">
                <a:avLst/>
              </a:prstGeom>
              <a:solidFill>
                <a:schemeClr val="accent1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read_table()</a:t>
                </a:r>
              </a:p>
            </p:txBody>
          </p:sp>
          <p:sp>
            <p:nvSpPr>
              <p:cNvPr id="639" name="TextBox 15"/>
              <p:cNvSpPr txBox="1"/>
              <p:nvPr/>
            </p:nvSpPr>
            <p:spPr>
              <a:xfrm>
                <a:off x="0" y="2971193"/>
                <a:ext cx="9067888" cy="1177291"/>
              </a:xfrm>
              <a:prstGeom prst="rect">
                <a:avLst/>
              </a:prstGeom>
              <a:solidFill>
                <a:schemeClr val="accent2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500">
                    <a:solidFill>
                      <a:srgbClr val="FFFFFF"/>
                    </a:solidFill>
                  </a:defRPr>
                </a:pPr>
              </a:p>
              <a:p>
                <a:pPr algn="ctr">
                  <a:defRPr sz="2500">
                    <a:solidFill>
                      <a:srgbClr val="FFFFFF"/>
                    </a:solidFill>
                  </a:defRPr>
                </a:pPr>
                <a:r>
                  <a:t>read_*(file, skip = 0)</a:t>
                </a:r>
              </a:p>
            </p:txBody>
          </p:sp>
        </p:grpSp>
        <p:pic>
          <p:nvPicPr>
            <p:cNvPr id="641" name="Content Placeholder 5" descr="Content Placeholder 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243" t="34645" r="89752" b="51607"/>
            <a:stretch>
              <a:fillRect/>
            </a:stretch>
          </p:blipFill>
          <p:spPr>
            <a:xfrm>
              <a:off x="265170" y="0"/>
              <a:ext cx="1149809" cy="1463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3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2150967"/>
            <a:ext cx="1263055" cy="1463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Importing</a:t>
            </a:r>
          </a:p>
        </p:txBody>
      </p:sp>
      <p:sp>
        <p:nvSpPr>
          <p:cNvPr id="6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30069" t="2343" r="28651" b="3373"/>
          <a:stretch>
            <a:fillRect/>
          </a:stretch>
        </p:blipFill>
        <p:spPr>
          <a:xfrm>
            <a:off x="4973409" y="1892941"/>
            <a:ext cx="2245181" cy="2051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892942"/>
            <a:ext cx="1366158" cy="1582466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TextBox 9"/>
          <p:cNvSpPr txBox="1"/>
          <p:nvPr/>
        </p:nvSpPr>
        <p:spPr>
          <a:xfrm>
            <a:off x="2289399" y="5882741"/>
            <a:ext cx="7613200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my_data &lt;- read_excel("my_file.xlsx", sheet = "name_of_sheet")</a:t>
            </a:r>
          </a:p>
        </p:txBody>
      </p:sp>
      <p:sp>
        <p:nvSpPr>
          <p:cNvPr id="650" name="TextBox 19"/>
          <p:cNvSpPr txBox="1"/>
          <p:nvPr/>
        </p:nvSpPr>
        <p:spPr>
          <a:xfrm>
            <a:off x="3046639" y="5143206"/>
            <a:ext cx="6098721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my_data &lt;- read_excel("my_file.xlsx", sheet = 2)</a:t>
            </a:r>
          </a:p>
        </p:txBody>
      </p:sp>
      <p:sp>
        <p:nvSpPr>
          <p:cNvPr id="651" name="TextBox 21"/>
          <p:cNvSpPr txBox="1"/>
          <p:nvPr/>
        </p:nvSpPr>
        <p:spPr>
          <a:xfrm>
            <a:off x="3659640" y="4346194"/>
            <a:ext cx="4872719" cy="389891"/>
          </a:xfrm>
          <a:prstGeom prst="rect">
            <a:avLst/>
          </a:prstGeom>
          <a:solidFill>
            <a:schemeClr val="accent6"/>
          </a:solidFill>
          <a:ln w="1905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my_data &lt;- read_excel("my_file.xlsx")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Tidy Data</a:t>
            </a:r>
          </a:p>
        </p:txBody>
      </p:sp>
      <p:sp>
        <p:nvSpPr>
          <p:cNvPr id="654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pPr/>
            <a:r>
              <a:t>  Tidy data is a consistent way of storing data that makes the next steps easier.</a:t>
            </a:r>
          </a:p>
        </p:txBody>
      </p:sp>
      <p:sp>
        <p:nvSpPr>
          <p:cNvPr id="655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5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3370" y="3237820"/>
            <a:ext cx="9405258" cy="2939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Transformation</a:t>
            </a:r>
          </a:p>
        </p:txBody>
      </p:sp>
      <p:pic>
        <p:nvPicPr>
          <p:cNvPr id="659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6821" y="2141536"/>
            <a:ext cx="7878358" cy="4351339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663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668" name="Group 14"/>
          <p:cNvGrpSpPr/>
          <p:nvPr/>
        </p:nvGrpSpPr>
        <p:grpSpPr>
          <a:xfrm>
            <a:off x="1061882" y="2172236"/>
            <a:ext cx="1828801" cy="457201"/>
            <a:chOff x="0" y="0"/>
            <a:chExt cx="1828800" cy="457200"/>
          </a:xfrm>
        </p:grpSpPr>
        <p:sp>
          <p:nvSpPr>
            <p:cNvPr id="664" name="Rectangle 33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67" name="TextBox 34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6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E5A9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6" name="mutate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mutate</a:t>
                </a:r>
              </a:p>
            </p:txBody>
          </p:sp>
        </p:grpSp>
      </p:grpSp>
      <p:grpSp>
        <p:nvGrpSpPr>
          <p:cNvPr id="673" name="Group 15"/>
          <p:cNvGrpSpPr/>
          <p:nvPr/>
        </p:nvGrpSpPr>
        <p:grpSpPr>
          <a:xfrm>
            <a:off x="1061882" y="2819130"/>
            <a:ext cx="1828801" cy="457201"/>
            <a:chOff x="0" y="0"/>
            <a:chExt cx="1828800" cy="457200"/>
          </a:xfrm>
        </p:grpSpPr>
        <p:sp>
          <p:nvSpPr>
            <p:cNvPr id="669" name="Rectangle 31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F6920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72" name="TextBox 32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70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F692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71" name="ifelse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ifelse</a:t>
                </a:r>
              </a:p>
            </p:txBody>
          </p:sp>
        </p:grpSp>
      </p:grpSp>
      <p:grpSp>
        <p:nvGrpSpPr>
          <p:cNvPr id="678" name="Group 16"/>
          <p:cNvGrpSpPr/>
          <p:nvPr/>
        </p:nvGrpSpPr>
        <p:grpSpPr>
          <a:xfrm>
            <a:off x="1059426" y="3466024"/>
            <a:ext cx="1828801" cy="457201"/>
            <a:chOff x="0" y="0"/>
            <a:chExt cx="1828800" cy="457200"/>
          </a:xfrm>
        </p:grpSpPr>
        <p:sp>
          <p:nvSpPr>
            <p:cNvPr id="674" name="Rectangle 29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00B050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77" name="TextBox 30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7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76" name="case_when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case_when</a:t>
                </a:r>
              </a:p>
            </p:txBody>
          </p:sp>
        </p:grpSp>
      </p:grpSp>
      <p:grpSp>
        <p:nvGrpSpPr>
          <p:cNvPr id="683" name="Group 17"/>
          <p:cNvGrpSpPr/>
          <p:nvPr/>
        </p:nvGrpSpPr>
        <p:grpSpPr>
          <a:xfrm>
            <a:off x="1059426" y="4108437"/>
            <a:ext cx="1828801" cy="457202"/>
            <a:chOff x="0" y="0"/>
            <a:chExt cx="1828800" cy="457200"/>
          </a:xfrm>
        </p:grpSpPr>
        <p:sp>
          <p:nvSpPr>
            <p:cNvPr id="679" name="Rectangle 27"/>
            <p:cNvSpPr/>
            <p:nvPr/>
          </p:nvSpPr>
          <p:spPr>
            <a:xfrm>
              <a:off x="0" y="0"/>
              <a:ext cx="1828800" cy="457199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82" name="TextBox 28"/>
            <p:cNvGrpSpPr/>
            <p:nvPr/>
          </p:nvGrpSpPr>
          <p:grpSpPr>
            <a:xfrm>
              <a:off x="0" y="1"/>
              <a:ext cx="1828800" cy="457200"/>
              <a:chOff x="0" y="0"/>
              <a:chExt cx="1828800" cy="457198"/>
            </a:xfrm>
          </p:grpSpPr>
          <p:sp>
            <p:nvSpPr>
              <p:cNvPr id="680" name="Rectangle"/>
              <p:cNvSpPr/>
              <p:nvPr/>
            </p:nvSpPr>
            <p:spPr>
              <a:xfrm>
                <a:off x="0" y="0"/>
                <a:ext cx="1828800" cy="457199"/>
              </a:xfrm>
              <a:prstGeom prst="rect">
                <a:avLst/>
              </a:prstGeom>
              <a:solidFill>
                <a:srgbClr val="C6C4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1" name="group_by"/>
              <p:cNvSpPr txBox="1"/>
              <p:nvPr/>
            </p:nvSpPr>
            <p:spPr>
              <a:xfrm>
                <a:off x="0" y="6349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group_by</a:t>
                </a:r>
              </a:p>
            </p:txBody>
          </p:sp>
        </p:grpSp>
      </p:grpSp>
      <p:grpSp>
        <p:nvGrpSpPr>
          <p:cNvPr id="688" name="Group 18"/>
          <p:cNvGrpSpPr/>
          <p:nvPr/>
        </p:nvGrpSpPr>
        <p:grpSpPr>
          <a:xfrm>
            <a:off x="1059426" y="4750851"/>
            <a:ext cx="1828801" cy="457201"/>
            <a:chOff x="0" y="0"/>
            <a:chExt cx="1828800" cy="457200"/>
          </a:xfrm>
        </p:grpSpPr>
        <p:sp>
          <p:nvSpPr>
            <p:cNvPr id="684" name="Rectangle 25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418AB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87" name="TextBox 26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8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418A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6" name="subse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subset</a:t>
                </a:r>
              </a:p>
            </p:txBody>
          </p:sp>
        </p:grpSp>
      </p:grpSp>
      <p:grpSp>
        <p:nvGrpSpPr>
          <p:cNvPr id="693" name="Group 19"/>
          <p:cNvGrpSpPr/>
          <p:nvPr/>
        </p:nvGrpSpPr>
        <p:grpSpPr>
          <a:xfrm>
            <a:off x="1059426" y="5393263"/>
            <a:ext cx="1828801" cy="457201"/>
            <a:chOff x="0" y="0"/>
            <a:chExt cx="1828800" cy="457200"/>
          </a:xfrm>
        </p:grpSpPr>
        <p:sp>
          <p:nvSpPr>
            <p:cNvPr id="689" name="Rectangle 23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rgbClr val="72ACCC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92" name="TextBox 24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90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rgbClr val="72A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1" name="distinc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distinct</a:t>
                </a:r>
              </a:p>
            </p:txBody>
          </p:sp>
        </p:grpSp>
      </p:grpSp>
      <p:grpSp>
        <p:nvGrpSpPr>
          <p:cNvPr id="698" name="Group 20"/>
          <p:cNvGrpSpPr/>
          <p:nvPr/>
        </p:nvGrpSpPr>
        <p:grpSpPr>
          <a:xfrm>
            <a:off x="1059426" y="6035675"/>
            <a:ext cx="1828801" cy="457200"/>
            <a:chOff x="0" y="0"/>
            <a:chExt cx="1828800" cy="457200"/>
          </a:xfrm>
        </p:grpSpPr>
        <p:sp>
          <p:nvSpPr>
            <p:cNvPr id="694" name="Rectangle 21"/>
            <p:cNvSpPr/>
            <p:nvPr/>
          </p:nvSpPr>
          <p:spPr>
            <a:xfrm>
              <a:off x="0" y="0"/>
              <a:ext cx="1828800" cy="4572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97" name="TextBox 22"/>
            <p:cNvGrpSpPr/>
            <p:nvPr/>
          </p:nvGrpSpPr>
          <p:grpSpPr>
            <a:xfrm>
              <a:off x="0" y="0"/>
              <a:ext cx="1828800" cy="457200"/>
              <a:chOff x="0" y="0"/>
              <a:chExt cx="1828800" cy="457200"/>
            </a:xfrm>
          </p:grpSpPr>
          <p:sp>
            <p:nvSpPr>
              <p:cNvPr id="695" name="Rectangle"/>
              <p:cNvSpPr/>
              <p:nvPr/>
            </p:nvSpPr>
            <p:spPr>
              <a:xfrm>
                <a:off x="0" y="0"/>
                <a:ext cx="1828800" cy="457200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6" name="select"/>
              <p:cNvSpPr txBox="1"/>
              <p:nvPr/>
            </p:nvSpPr>
            <p:spPr>
              <a:xfrm>
                <a:off x="0" y="6350"/>
                <a:ext cx="1828800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select</a:t>
                </a:r>
              </a:p>
            </p:txBody>
          </p:sp>
        </p:grpSp>
      </p:grpSp>
      <p:grpSp>
        <p:nvGrpSpPr>
          <p:cNvPr id="701" name="Group 35"/>
          <p:cNvGrpSpPr/>
          <p:nvPr/>
        </p:nvGrpSpPr>
        <p:grpSpPr>
          <a:xfrm>
            <a:off x="3162711" y="2172236"/>
            <a:ext cx="2561653" cy="474772"/>
            <a:chOff x="0" y="0"/>
            <a:chExt cx="2561651" cy="474771"/>
          </a:xfrm>
        </p:grpSpPr>
        <p:sp>
          <p:nvSpPr>
            <p:cNvPr id="699" name="Rectangle 42"/>
            <p:cNvSpPr/>
            <p:nvPr/>
          </p:nvSpPr>
          <p:spPr>
            <a:xfrm>
              <a:off x="0" y="-1"/>
              <a:ext cx="2561652" cy="474773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0" name="TextBox 43"/>
            <p:cNvSpPr txBox="1"/>
            <p:nvPr/>
          </p:nvSpPr>
          <p:spPr>
            <a:xfrm>
              <a:off x="0" y="15135"/>
              <a:ext cx="256165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separate_rows</a:t>
              </a:r>
            </a:p>
          </p:txBody>
        </p:sp>
      </p:grpSp>
      <p:grpSp>
        <p:nvGrpSpPr>
          <p:cNvPr id="704" name="Group 36"/>
          <p:cNvGrpSpPr/>
          <p:nvPr/>
        </p:nvGrpSpPr>
        <p:grpSpPr>
          <a:xfrm>
            <a:off x="3529136" y="2777717"/>
            <a:ext cx="1828800" cy="601230"/>
            <a:chOff x="0" y="0"/>
            <a:chExt cx="1828799" cy="601228"/>
          </a:xfrm>
        </p:grpSpPr>
        <p:sp>
          <p:nvSpPr>
            <p:cNvPr id="702" name="Rectangle 40"/>
            <p:cNvSpPr/>
            <p:nvPr/>
          </p:nvSpPr>
          <p:spPr>
            <a:xfrm>
              <a:off x="-1" y="0"/>
              <a:ext cx="1828801" cy="601229"/>
            </a:xfrm>
            <a:prstGeom prst="rect">
              <a:avLst/>
            </a:prstGeom>
            <a:solidFill>
              <a:srgbClr val="57B7D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3" name="TextBox 41"/>
            <p:cNvSpPr txBox="1"/>
            <p:nvPr/>
          </p:nvSpPr>
          <p:spPr>
            <a:xfrm>
              <a:off x="-1" y="78364"/>
              <a:ext cx="182880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separate</a:t>
              </a:r>
            </a:p>
          </p:txBody>
        </p:sp>
      </p:grpSp>
      <p:grpSp>
        <p:nvGrpSpPr>
          <p:cNvPr id="707" name="Group 37"/>
          <p:cNvGrpSpPr/>
          <p:nvPr/>
        </p:nvGrpSpPr>
        <p:grpSpPr>
          <a:xfrm>
            <a:off x="3912032" y="3509657"/>
            <a:ext cx="1063007" cy="562592"/>
            <a:chOff x="0" y="0"/>
            <a:chExt cx="1063006" cy="562590"/>
          </a:xfrm>
        </p:grpSpPr>
        <p:sp>
          <p:nvSpPr>
            <p:cNvPr id="705" name="Rectangle 38"/>
            <p:cNvSpPr/>
            <p:nvPr/>
          </p:nvSpPr>
          <p:spPr>
            <a:xfrm>
              <a:off x="-1" y="0"/>
              <a:ext cx="1063008" cy="562591"/>
            </a:xfrm>
            <a:prstGeom prst="rect">
              <a:avLst/>
            </a:prstGeom>
            <a:solidFill>
              <a:srgbClr val="53CCC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6" name="TextBox 39"/>
            <p:cNvSpPr txBox="1"/>
            <p:nvPr/>
          </p:nvSpPr>
          <p:spPr>
            <a:xfrm>
              <a:off x="-1" y="59045"/>
              <a:ext cx="1063008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unite</a:t>
              </a:r>
            </a:p>
          </p:txBody>
        </p:sp>
      </p:grpSp>
      <p:grpSp>
        <p:nvGrpSpPr>
          <p:cNvPr id="710" name="Group 44"/>
          <p:cNvGrpSpPr/>
          <p:nvPr/>
        </p:nvGrpSpPr>
        <p:grpSpPr>
          <a:xfrm>
            <a:off x="6270195" y="2172236"/>
            <a:ext cx="1372501" cy="557300"/>
            <a:chOff x="0" y="0"/>
            <a:chExt cx="1372500" cy="557298"/>
          </a:xfrm>
        </p:grpSpPr>
        <p:sp>
          <p:nvSpPr>
            <p:cNvPr id="708" name="Rectangle 51"/>
            <p:cNvSpPr/>
            <p:nvPr/>
          </p:nvSpPr>
          <p:spPr>
            <a:xfrm>
              <a:off x="-1" y="0"/>
              <a:ext cx="1372502" cy="557299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09" name="TextBox 52"/>
            <p:cNvSpPr txBox="1"/>
            <p:nvPr/>
          </p:nvSpPr>
          <p:spPr>
            <a:xfrm>
              <a:off x="-1" y="56399"/>
              <a:ext cx="1372502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na.omit</a:t>
              </a:r>
            </a:p>
          </p:txBody>
        </p:sp>
      </p:grpSp>
      <p:grpSp>
        <p:nvGrpSpPr>
          <p:cNvPr id="713" name="Group 45"/>
          <p:cNvGrpSpPr/>
          <p:nvPr/>
        </p:nvGrpSpPr>
        <p:grpSpPr>
          <a:xfrm>
            <a:off x="6208726" y="2870599"/>
            <a:ext cx="1564240" cy="601224"/>
            <a:chOff x="0" y="0"/>
            <a:chExt cx="1564239" cy="601222"/>
          </a:xfrm>
        </p:grpSpPr>
        <p:sp>
          <p:nvSpPr>
            <p:cNvPr id="711" name="Rectangle 49"/>
            <p:cNvSpPr/>
            <p:nvPr/>
          </p:nvSpPr>
          <p:spPr>
            <a:xfrm>
              <a:off x="-1" y="0"/>
              <a:ext cx="1564241" cy="601223"/>
            </a:xfrm>
            <a:prstGeom prst="rect">
              <a:avLst/>
            </a:prstGeom>
            <a:solidFill>
              <a:srgbClr val="54CCC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2" name="TextBox 50"/>
            <p:cNvSpPr txBox="1"/>
            <p:nvPr/>
          </p:nvSpPr>
          <p:spPr>
            <a:xfrm>
              <a:off x="-1" y="78361"/>
              <a:ext cx="156424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drop_na</a:t>
              </a:r>
            </a:p>
          </p:txBody>
        </p:sp>
      </p:grpSp>
      <p:grpSp>
        <p:nvGrpSpPr>
          <p:cNvPr id="716" name="Group 46"/>
          <p:cNvGrpSpPr/>
          <p:nvPr/>
        </p:nvGrpSpPr>
        <p:grpSpPr>
          <a:xfrm>
            <a:off x="5942365" y="3612887"/>
            <a:ext cx="2096961" cy="601223"/>
            <a:chOff x="0" y="0"/>
            <a:chExt cx="2096959" cy="601221"/>
          </a:xfrm>
        </p:grpSpPr>
        <p:sp>
          <p:nvSpPr>
            <p:cNvPr id="714" name="Rectangle 47"/>
            <p:cNvSpPr/>
            <p:nvPr/>
          </p:nvSpPr>
          <p:spPr>
            <a:xfrm>
              <a:off x="0" y="-1"/>
              <a:ext cx="2096960" cy="601223"/>
            </a:xfrm>
            <a:prstGeom prst="rect">
              <a:avLst/>
            </a:prstGeom>
            <a:solidFill>
              <a:srgbClr val="4DC58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15" name="TextBox 48"/>
            <p:cNvSpPr txBox="1"/>
            <p:nvPr/>
          </p:nvSpPr>
          <p:spPr>
            <a:xfrm>
              <a:off x="0" y="78360"/>
              <a:ext cx="2096960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replace_na</a:t>
              </a:r>
            </a:p>
          </p:txBody>
        </p:sp>
      </p:grpSp>
      <p:grpSp>
        <p:nvGrpSpPr>
          <p:cNvPr id="721" name="Group 53"/>
          <p:cNvGrpSpPr/>
          <p:nvPr/>
        </p:nvGrpSpPr>
        <p:grpSpPr>
          <a:xfrm>
            <a:off x="8188527" y="2160298"/>
            <a:ext cx="3188695" cy="557296"/>
            <a:chOff x="0" y="0"/>
            <a:chExt cx="3188693" cy="557295"/>
          </a:xfrm>
        </p:grpSpPr>
        <p:sp>
          <p:nvSpPr>
            <p:cNvPr id="717" name="Rectangle 57"/>
            <p:cNvSpPr/>
            <p:nvPr/>
          </p:nvSpPr>
          <p:spPr>
            <a:xfrm>
              <a:off x="0" y="-1"/>
              <a:ext cx="3188694" cy="557297"/>
            </a:xfrm>
            <a:prstGeom prst="rect">
              <a:avLst/>
            </a:prstGeom>
            <a:solidFill>
              <a:srgbClr val="C6C41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720" name="TextBox 58"/>
            <p:cNvGrpSpPr/>
            <p:nvPr/>
          </p:nvGrpSpPr>
          <p:grpSpPr>
            <a:xfrm>
              <a:off x="0" y="-1"/>
              <a:ext cx="3188694" cy="557297"/>
              <a:chOff x="0" y="0"/>
              <a:chExt cx="3188693" cy="557295"/>
            </a:xfrm>
          </p:grpSpPr>
          <p:sp>
            <p:nvSpPr>
              <p:cNvPr id="718" name="Rectangle"/>
              <p:cNvSpPr/>
              <p:nvPr/>
            </p:nvSpPr>
            <p:spPr>
              <a:xfrm>
                <a:off x="0" y="-1"/>
                <a:ext cx="3188694" cy="557297"/>
              </a:xfrm>
              <a:prstGeom prst="rect">
                <a:avLst/>
              </a:prstGeom>
              <a:solidFill>
                <a:srgbClr val="C6C4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19" name="column_to_rownames"/>
              <p:cNvSpPr txBox="1"/>
              <p:nvPr/>
            </p:nvSpPr>
            <p:spPr>
              <a:xfrm>
                <a:off x="0" y="56397"/>
                <a:ext cx="3188694" cy="444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1000"/>
                  </a:spcBef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column_to_rownames</a:t>
                </a:r>
              </a:p>
            </p:txBody>
          </p:sp>
        </p:grpSp>
      </p:grpSp>
      <p:grpSp>
        <p:nvGrpSpPr>
          <p:cNvPr id="724" name="Group 54"/>
          <p:cNvGrpSpPr/>
          <p:nvPr/>
        </p:nvGrpSpPr>
        <p:grpSpPr>
          <a:xfrm>
            <a:off x="8188527" y="2871704"/>
            <a:ext cx="3188695" cy="557296"/>
            <a:chOff x="0" y="0"/>
            <a:chExt cx="3188693" cy="557295"/>
          </a:xfrm>
        </p:grpSpPr>
        <p:sp>
          <p:nvSpPr>
            <p:cNvPr id="722" name="Rectangle 55"/>
            <p:cNvSpPr/>
            <p:nvPr/>
          </p:nvSpPr>
          <p:spPr>
            <a:xfrm>
              <a:off x="0" y="-1"/>
              <a:ext cx="3188694" cy="557297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23" name="TextBox 56"/>
            <p:cNvSpPr txBox="1"/>
            <p:nvPr/>
          </p:nvSpPr>
          <p:spPr>
            <a:xfrm>
              <a:off x="0" y="56397"/>
              <a:ext cx="3188694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1000"/>
                </a:spcBef>
                <a:defRPr sz="2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rownames_to_column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Strings</a:t>
            </a:r>
          </a:p>
        </p:txBody>
      </p:sp>
      <p:sp>
        <p:nvSpPr>
          <p:cNvPr id="72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736" name="Group 20"/>
          <p:cNvGrpSpPr/>
          <p:nvPr/>
        </p:nvGrpSpPr>
        <p:grpSpPr>
          <a:xfrm>
            <a:off x="883919" y="2002023"/>
            <a:ext cx="10424162" cy="4548625"/>
            <a:chOff x="0" y="0"/>
            <a:chExt cx="10424160" cy="4548624"/>
          </a:xfrm>
        </p:grpSpPr>
        <p:sp>
          <p:nvSpPr>
            <p:cNvPr id="728" name="TextBox 6"/>
            <p:cNvSpPr txBox="1"/>
            <p:nvPr/>
          </p:nvSpPr>
          <p:spPr>
            <a:xfrm>
              <a:off x="1" y="0"/>
              <a:ext cx="3411132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000"/>
              </a:pPr>
              <a:r>
                <a:t>paste(x, y, sep = ‘ ‘)</a:t>
              </a:r>
            </a:p>
            <a:p>
              <a:pPr/>
              <a:r>
                <a:t>      Join multiple strings together</a:t>
              </a:r>
            </a:p>
          </p:txBody>
        </p:sp>
        <p:sp>
          <p:nvSpPr>
            <p:cNvPr id="729" name="TextBox 8"/>
            <p:cNvSpPr txBox="1"/>
            <p:nvPr/>
          </p:nvSpPr>
          <p:spPr>
            <a:xfrm>
              <a:off x="3709493" y="0"/>
              <a:ext cx="3411132" cy="929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t>paste0(x, y)</a:t>
              </a:r>
            </a:p>
            <a:p>
              <a:pPr>
                <a:defRPr sz="2000"/>
              </a:pPr>
              <a:r>
                <a:t>     </a:t>
              </a:r>
              <a:r>
                <a:rPr sz="1800"/>
                <a:t>Join multiple vectors together</a:t>
              </a:r>
              <a:endParaRPr sz="1800"/>
            </a:p>
            <a:p>
              <a:pPr/>
              <a:r>
                <a:t>     with no space between them</a:t>
              </a:r>
              <a:r>
                <a:rPr sz="2000"/>
                <a:t>.</a:t>
              </a:r>
            </a:p>
          </p:txBody>
        </p:sp>
        <p:sp>
          <p:nvSpPr>
            <p:cNvPr id="730" name="TextBox 10"/>
            <p:cNvSpPr txBox="1"/>
            <p:nvPr/>
          </p:nvSpPr>
          <p:spPr>
            <a:xfrm>
              <a:off x="7418985" y="0"/>
              <a:ext cx="3005176" cy="904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t>paste(x, collapse = ‘ ‘)</a:t>
              </a:r>
            </a:p>
            <a:p>
              <a:pPr/>
              <a:r>
                <a:t>     Join elements of a vector</a:t>
              </a:r>
            </a:p>
            <a:p>
              <a:pPr/>
              <a:r>
                <a:t>     together.</a:t>
              </a:r>
            </a:p>
          </p:txBody>
        </p:sp>
        <p:sp>
          <p:nvSpPr>
            <p:cNvPr id="731" name="TextBox 11"/>
            <p:cNvSpPr txBox="1"/>
            <p:nvPr/>
          </p:nvSpPr>
          <p:spPr>
            <a:xfrm>
              <a:off x="3709492" y="1073219"/>
              <a:ext cx="3227203" cy="904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t>grep(pattern, x)</a:t>
              </a:r>
            </a:p>
            <a:p>
              <a:pPr/>
              <a:r>
                <a:t>     Find regular expression</a:t>
              </a:r>
            </a:p>
            <a:p>
              <a:pPr/>
              <a:r>
                <a:t>     matches in x.</a:t>
              </a:r>
            </a:p>
          </p:txBody>
        </p:sp>
        <p:sp>
          <p:nvSpPr>
            <p:cNvPr id="732" name="TextBox 13"/>
            <p:cNvSpPr txBox="1"/>
            <p:nvPr/>
          </p:nvSpPr>
          <p:spPr>
            <a:xfrm>
              <a:off x="0" y="1077368"/>
              <a:ext cx="3773748" cy="904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t>gsub(pattern, replace, x)</a:t>
              </a:r>
            </a:p>
            <a:p>
              <a:pPr/>
              <a:r>
                <a:t>     Replace matches in x with a</a:t>
              </a:r>
            </a:p>
            <a:p>
              <a:pPr/>
              <a:r>
                <a:t>     string.</a:t>
              </a:r>
            </a:p>
          </p:txBody>
        </p:sp>
        <p:sp>
          <p:nvSpPr>
            <p:cNvPr id="733" name="TextBox 15"/>
            <p:cNvSpPr txBox="1"/>
            <p:nvPr/>
          </p:nvSpPr>
          <p:spPr>
            <a:xfrm>
              <a:off x="0" y="2431735"/>
              <a:ext cx="3198305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t>toupper(x)</a:t>
              </a:r>
            </a:p>
            <a:p>
              <a:pPr/>
              <a:r>
                <a:t>    Convert to uppercase</a:t>
              </a:r>
            </a:p>
          </p:txBody>
        </p:sp>
        <p:sp>
          <p:nvSpPr>
            <p:cNvPr id="734" name="TextBox 17"/>
            <p:cNvSpPr txBox="1"/>
            <p:nvPr/>
          </p:nvSpPr>
          <p:spPr>
            <a:xfrm>
              <a:off x="3502573" y="2431735"/>
              <a:ext cx="3093196" cy="63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buSzPct val="100000"/>
                <a:buFont typeface="Arial"/>
                <a:buChar char="•"/>
                <a:defRPr sz="2000"/>
              </a:pPr>
              <a:r>
                <a:t>tolower(x)</a:t>
              </a:r>
            </a:p>
            <a:p>
              <a:pPr/>
              <a:r>
                <a:t>     Convert to lowercase.</a:t>
              </a:r>
            </a:p>
          </p:txBody>
        </p:sp>
        <p:sp>
          <p:nvSpPr>
            <p:cNvPr id="735" name="TextBox 19"/>
            <p:cNvSpPr txBox="1"/>
            <p:nvPr/>
          </p:nvSpPr>
          <p:spPr>
            <a:xfrm>
              <a:off x="0" y="3364984"/>
              <a:ext cx="7327546" cy="1183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2000"/>
              </a:pPr>
              <a:r>
                <a:t>str_to_title(x)</a:t>
              </a:r>
            </a:p>
            <a:p>
              <a:pPr/>
              <a:r>
                <a:t>     convert the first letter of every word of a string to Uppercase and the</a:t>
              </a:r>
            </a:p>
            <a:p>
              <a:pPr/>
              <a:r>
                <a:t>     rest of the letters are converted to lower case.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Where Can I Ask For Help and Communicate With Others?</a:t>
            </a:r>
          </a:p>
        </p:txBody>
      </p:sp>
      <p:pic>
        <p:nvPicPr>
          <p:cNvPr id="739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rcRect l="0" t="27640" r="0" b="32099"/>
          <a:stretch>
            <a:fillRect/>
          </a:stretch>
        </p:blipFill>
        <p:spPr>
          <a:xfrm>
            <a:off x="1772729" y="2748576"/>
            <a:ext cx="8646540" cy="2315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4693" y="4700180"/>
            <a:ext cx="6879106" cy="167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Straight Connector 7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42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1892613"/>
            <a:ext cx="4279492" cy="1447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Introduction to the Workshop </a:t>
            </a:r>
          </a:p>
        </p:txBody>
      </p:sp>
      <p:pic>
        <p:nvPicPr>
          <p:cNvPr id="126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2353" y="1861011"/>
            <a:ext cx="3707293" cy="489600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Where Can I Ask For Help and Communicate With Others?</a:t>
            </a:r>
          </a:p>
        </p:txBody>
      </p:sp>
      <p:pic>
        <p:nvPicPr>
          <p:cNvPr id="745" name="video_2022-08-28_21-30-58" descr="video_2022-08-28_21-30-58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982141" y="1887792"/>
            <a:ext cx="4227718" cy="4807963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3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745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74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74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Acknowledgement</a:t>
            </a:r>
          </a:p>
        </p:txBody>
      </p:sp>
      <p:sp>
        <p:nvSpPr>
          <p:cNvPr id="749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I would like to thank my supervisor Dr Gregor Reid, Dr Ali Farrokhi, and Tanmaya Atre, for their support and guidance. </a:t>
            </a:r>
          </a:p>
          <a:p>
            <a:pPr>
              <a:lnSpc>
                <a:spcPct val="150000"/>
              </a:lnSpc>
            </a:pPr>
            <a:r>
              <a:t>Also, I would like to thank Reid's lab members and all of the people who helped me to get through my project.</a:t>
            </a:r>
          </a:p>
        </p:txBody>
      </p:sp>
      <p:sp>
        <p:nvSpPr>
          <p:cNvPr id="750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Content Placeholder 7" descr="Content Placeholder 7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50" y="76238"/>
            <a:ext cx="8940698" cy="6705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Programming?</a:t>
            </a:r>
          </a:p>
        </p:txBody>
      </p:sp>
      <p:sp>
        <p:nvSpPr>
          <p:cNvPr id="130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is giving a set of instructions to a computer to perform tasks. </a:t>
            </a:r>
          </a:p>
        </p:txBody>
      </p:sp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0651" y="3093324"/>
            <a:ext cx="6690698" cy="281054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Box 4"/>
          <p:cNvSpPr txBox="1"/>
          <p:nvPr/>
        </p:nvSpPr>
        <p:spPr>
          <a:xfrm>
            <a:off x="2667974" y="5965900"/>
            <a:ext cx="6895529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https://www.codecademy.com/resources/blog/programming-languages/</a:t>
            </a:r>
          </a:p>
        </p:txBody>
      </p:sp>
      <p:sp>
        <p:nvSpPr>
          <p:cNvPr id="133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R as a Programming Language</a:t>
            </a:r>
          </a:p>
        </p:txBody>
      </p:sp>
      <p:grpSp>
        <p:nvGrpSpPr>
          <p:cNvPr id="158" name="Content Placeholder 3"/>
          <p:cNvGrpSpPr/>
          <p:nvPr/>
        </p:nvGrpSpPr>
        <p:grpSpPr>
          <a:xfrm>
            <a:off x="1600974" y="1833766"/>
            <a:ext cx="8841558" cy="4963059"/>
            <a:chOff x="0" y="0"/>
            <a:chExt cx="8841556" cy="4963058"/>
          </a:xfrm>
        </p:grpSpPr>
        <p:sp>
          <p:nvSpPr>
            <p:cNvPr id="136" name="Circle"/>
            <p:cNvSpPr/>
            <p:nvPr/>
          </p:nvSpPr>
          <p:spPr>
            <a:xfrm>
              <a:off x="1455704" y="189098"/>
              <a:ext cx="4150033" cy="4150502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ts val="1100"/>
                </a:spcBef>
                <a:defRPr sz="2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Circle"/>
            <p:cNvSpPr/>
            <p:nvPr/>
          </p:nvSpPr>
          <p:spPr>
            <a:xfrm>
              <a:off x="3823989" y="0"/>
              <a:ext cx="461399" cy="461598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8" name="Circle"/>
            <p:cNvSpPr/>
            <p:nvPr/>
          </p:nvSpPr>
          <p:spPr>
            <a:xfrm>
              <a:off x="2731786" y="4031220"/>
              <a:ext cx="334557" cy="334563"/>
            </a:xfrm>
            <a:prstGeom prst="ellipse">
              <a:avLst/>
            </a:prstGeom>
            <a:solidFill>
              <a:srgbClr val="59A9D3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39" name="Circle"/>
            <p:cNvSpPr/>
            <p:nvPr/>
          </p:nvSpPr>
          <p:spPr>
            <a:xfrm>
              <a:off x="5873041" y="1873541"/>
              <a:ext cx="334557" cy="334563"/>
            </a:xfrm>
            <a:prstGeom prst="ellipse">
              <a:avLst/>
            </a:prstGeom>
            <a:solidFill>
              <a:srgbClr val="57B7D1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40" name="Circle"/>
            <p:cNvSpPr/>
            <p:nvPr/>
          </p:nvSpPr>
          <p:spPr>
            <a:xfrm>
              <a:off x="4274320" y="4387115"/>
              <a:ext cx="461399" cy="461599"/>
            </a:xfrm>
            <a:prstGeom prst="ellipse">
              <a:avLst/>
            </a:prstGeom>
            <a:solidFill>
              <a:srgbClr val="55C5CE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41" name="Circle"/>
            <p:cNvSpPr/>
            <p:nvPr/>
          </p:nvSpPr>
          <p:spPr>
            <a:xfrm>
              <a:off x="2825426" y="656030"/>
              <a:ext cx="334557" cy="334563"/>
            </a:xfrm>
            <a:prstGeom prst="ellipse">
              <a:avLst/>
            </a:prstGeom>
            <a:solidFill>
              <a:srgbClr val="53CCC5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42" name="Circle"/>
            <p:cNvSpPr/>
            <p:nvPr/>
          </p:nvSpPr>
          <p:spPr>
            <a:xfrm>
              <a:off x="1772382" y="2569818"/>
              <a:ext cx="334558" cy="334563"/>
            </a:xfrm>
            <a:prstGeom prst="ellipse">
              <a:avLst/>
            </a:prstGeom>
            <a:solidFill>
              <a:srgbClr val="51CAB2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grpSp>
          <p:nvGrpSpPr>
            <p:cNvPr id="145" name="Group"/>
            <p:cNvGrpSpPr/>
            <p:nvPr/>
          </p:nvGrpSpPr>
          <p:grpSpPr>
            <a:xfrm>
              <a:off x="158340" y="938225"/>
              <a:ext cx="1687255" cy="1686868"/>
              <a:chOff x="0" y="0"/>
              <a:chExt cx="1687253" cy="1686867"/>
            </a:xfrm>
          </p:grpSpPr>
          <p:sp>
            <p:nvSpPr>
              <p:cNvPr id="143" name="Circle"/>
              <p:cNvSpPr/>
              <p:nvPr/>
            </p:nvSpPr>
            <p:spPr>
              <a:xfrm>
                <a:off x="0" y="0"/>
                <a:ext cx="1687254" cy="1686868"/>
              </a:xfrm>
              <a:prstGeom prst="ellipse">
                <a:avLst/>
              </a:prstGeom>
              <a:solidFill>
                <a:srgbClr val="4FC7A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4" name="software"/>
              <p:cNvSpPr txBox="1"/>
              <p:nvPr/>
            </p:nvSpPr>
            <p:spPr>
              <a:xfrm>
                <a:off x="247093" y="627533"/>
                <a:ext cx="1193069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software</a:t>
                </a:r>
              </a:p>
            </p:txBody>
          </p:sp>
        </p:grpSp>
        <p:sp>
          <p:nvSpPr>
            <p:cNvPr id="146" name="Circle"/>
            <p:cNvSpPr/>
            <p:nvPr/>
          </p:nvSpPr>
          <p:spPr>
            <a:xfrm>
              <a:off x="3357483" y="670575"/>
              <a:ext cx="461399" cy="461599"/>
            </a:xfrm>
            <a:prstGeom prst="ellipse">
              <a:avLst/>
            </a:prstGeom>
            <a:solidFill>
              <a:srgbClr val="4DC58D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47" name="Circle"/>
            <p:cNvSpPr/>
            <p:nvPr/>
          </p:nvSpPr>
          <p:spPr>
            <a:xfrm>
              <a:off x="317531" y="3119662"/>
              <a:ext cx="834263" cy="834464"/>
            </a:xfrm>
            <a:prstGeom prst="ellipse">
              <a:avLst/>
            </a:prstGeom>
            <a:solidFill>
              <a:srgbClr val="4CC27B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grpSp>
          <p:nvGrpSpPr>
            <p:cNvPr id="150" name="Group"/>
            <p:cNvGrpSpPr/>
            <p:nvPr/>
          </p:nvGrpSpPr>
          <p:grpSpPr>
            <a:xfrm>
              <a:off x="5932152" y="78559"/>
              <a:ext cx="1887415" cy="1818732"/>
              <a:chOff x="0" y="0"/>
              <a:chExt cx="1887414" cy="1818730"/>
            </a:xfrm>
          </p:grpSpPr>
          <p:sp>
            <p:nvSpPr>
              <p:cNvPr id="148" name="Oval"/>
              <p:cNvSpPr/>
              <p:nvPr/>
            </p:nvSpPr>
            <p:spPr>
              <a:xfrm>
                <a:off x="-1" y="-1"/>
                <a:ext cx="1887416" cy="1818732"/>
              </a:xfrm>
              <a:prstGeom prst="ellipse">
                <a:avLst/>
              </a:prstGeom>
              <a:solidFill>
                <a:srgbClr val="4ABF6A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49" name="language"/>
              <p:cNvSpPr txBox="1"/>
              <p:nvPr/>
            </p:nvSpPr>
            <p:spPr>
              <a:xfrm>
                <a:off x="276404" y="693465"/>
                <a:ext cx="133460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language</a:t>
                </a:r>
              </a:p>
            </p:txBody>
          </p:sp>
        </p:grpSp>
        <p:sp>
          <p:nvSpPr>
            <p:cNvPr id="151" name="Circle"/>
            <p:cNvSpPr/>
            <p:nvPr/>
          </p:nvSpPr>
          <p:spPr>
            <a:xfrm>
              <a:off x="5278841" y="1309151"/>
              <a:ext cx="461399" cy="461599"/>
            </a:xfrm>
            <a:prstGeom prst="ellipse">
              <a:avLst/>
            </a:prstGeom>
            <a:solidFill>
              <a:srgbClr val="48BD58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52" name="Circle"/>
            <p:cNvSpPr/>
            <p:nvPr/>
          </p:nvSpPr>
          <p:spPr>
            <a:xfrm>
              <a:off x="0" y="4112677"/>
              <a:ext cx="334557" cy="334563"/>
            </a:xfrm>
            <a:prstGeom prst="ellipse">
              <a:avLst/>
            </a:prstGeom>
            <a:solidFill>
              <a:srgbClr val="47BA47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sp>
          <p:nvSpPr>
            <p:cNvPr id="153" name="Circle"/>
            <p:cNvSpPr/>
            <p:nvPr/>
          </p:nvSpPr>
          <p:spPr>
            <a:xfrm>
              <a:off x="3333647" y="3636534"/>
              <a:ext cx="334557" cy="334563"/>
            </a:xfrm>
            <a:prstGeom prst="ellipse">
              <a:avLst/>
            </a:prstGeom>
            <a:solidFill>
              <a:srgbClr val="55B64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  <p:grpSp>
          <p:nvGrpSpPr>
            <p:cNvPr id="156" name="Group"/>
            <p:cNvGrpSpPr/>
            <p:nvPr/>
          </p:nvGrpSpPr>
          <p:grpSpPr>
            <a:xfrm>
              <a:off x="6496964" y="2844824"/>
              <a:ext cx="2344593" cy="2118235"/>
              <a:chOff x="0" y="0"/>
              <a:chExt cx="2344591" cy="2118233"/>
            </a:xfrm>
          </p:grpSpPr>
          <p:sp>
            <p:nvSpPr>
              <p:cNvPr id="154" name="Oval"/>
              <p:cNvSpPr/>
              <p:nvPr/>
            </p:nvSpPr>
            <p:spPr>
              <a:xfrm>
                <a:off x="0" y="0"/>
                <a:ext cx="2344592" cy="2118234"/>
              </a:xfrm>
              <a:prstGeom prst="ellipse">
                <a:avLst/>
              </a:prstGeom>
              <a:solidFill>
                <a:srgbClr val="63B247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5" name="A system for statistical analysis and graphics"/>
              <p:cNvSpPr txBox="1"/>
              <p:nvPr/>
            </p:nvSpPr>
            <p:spPr>
              <a:xfrm>
                <a:off x="343356" y="466026"/>
                <a:ext cx="1657878" cy="11861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A system for statistical analysis and graphics</a:t>
                </a:r>
              </a:p>
            </p:txBody>
          </p:sp>
        </p:grpSp>
        <p:sp>
          <p:nvSpPr>
            <p:cNvPr id="157" name="Circle"/>
            <p:cNvSpPr/>
            <p:nvPr/>
          </p:nvSpPr>
          <p:spPr>
            <a:xfrm>
              <a:off x="6349763" y="3001352"/>
              <a:ext cx="334557" cy="334563"/>
            </a:xfrm>
            <a:prstGeom prst="ellipse">
              <a:avLst/>
            </a:prstGeom>
            <a:solidFill>
              <a:schemeClr val="accent6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914400">
                <a:lnSpc>
                  <a:spcPct val="90000"/>
                </a:lnSpc>
                <a:spcBef>
                  <a:spcPts val="1000"/>
                </a:spcBef>
                <a:defRPr sz="2800"/>
              </a:pPr>
            </a:p>
          </p:txBody>
        </p:sp>
      </p:grpSp>
      <p:sp>
        <p:nvSpPr>
          <p:cNvPr id="159" name="Straight Connector 4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0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4346" y="3437270"/>
            <a:ext cx="2231383" cy="1730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R as a Programming Language</a:t>
            </a:r>
          </a:p>
        </p:txBody>
      </p:sp>
      <p:pic>
        <p:nvPicPr>
          <p:cNvPr id="163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9851" y="1825625"/>
            <a:ext cx="5612296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traight Connector 6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894081"/>
            <a:ext cx="9284369" cy="428288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Box 9"/>
          <p:cNvSpPr txBox="1"/>
          <p:nvPr/>
        </p:nvSpPr>
        <p:spPr>
          <a:xfrm>
            <a:off x="883919" y="5906444"/>
            <a:ext cx="600206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https://timmastny.com/projects/r-syntax-highlighting-gallery/</a:t>
            </a:r>
          </a:p>
        </p:txBody>
      </p:sp>
      <p:sp>
        <p:nvSpPr>
          <p:cNvPr id="167" name="TextBox 10"/>
          <p:cNvSpPr txBox="1"/>
          <p:nvPr/>
        </p:nvSpPr>
        <p:spPr>
          <a:xfrm>
            <a:off x="883919" y="6068002"/>
            <a:ext cx="385254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100"/>
            </a:lvl1pPr>
          </a:lstStyle>
          <a:p>
            <a:pPr/>
            <a:r>
              <a:t>httpsen.wikipedia.orgwikiFileR_logo.svg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RStudio</a:t>
            </a:r>
          </a:p>
        </p:txBody>
      </p:sp>
      <p:sp>
        <p:nvSpPr>
          <p:cNvPr id="170" name="Conten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</a:lvl1pPr>
          </a:lstStyle>
          <a:p>
            <a:pPr/>
            <a:r>
              <a:t>RStudio is an IDE (integrated development environment) that is used to manage and execute R code.</a:t>
            </a:r>
          </a:p>
        </p:txBody>
      </p:sp>
      <p:sp>
        <p:nvSpPr>
          <p:cNvPr id="171" name="Straight Connector 3"/>
          <p:cNvSpPr/>
          <p:nvPr/>
        </p:nvSpPr>
        <p:spPr>
          <a:xfrm>
            <a:off x="838200" y="1690688"/>
            <a:ext cx="10515601" cy="1"/>
          </a:xfrm>
          <a:prstGeom prst="line">
            <a:avLst/>
          </a:prstGeom>
          <a:ln w="76200">
            <a:solidFill>
              <a:schemeClr val="accent5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4929" y="3195867"/>
            <a:ext cx="6622141" cy="3476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icrosoft Sans Serif"/>
        <a:ea typeface="Microsoft Sans Serif"/>
        <a:cs typeface="Microsoft Sans Serif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icrosoft Sans Serif"/>
        <a:ea typeface="Microsoft Sans Serif"/>
        <a:cs typeface="Microsoft Sans Serif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Sans Seri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